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Robo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D27CA22-069E-496A-9FF1-1A5F74665534}">
  <a:tblStyle styleId="{CD27CA22-069E-496A-9FF1-1A5F7466553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f69e9594f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f69e9594f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f5d881064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f5d881064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f5d881064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f5d881064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f69e95940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f69e95940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f69e95940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f69e95940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14094afd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14094afd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167df6513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167df6513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f69e9594f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f69e9594f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f6a04de4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f6a04de4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f6a04de49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f6a04de49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f5e7dc94fa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f5e7dc94fa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14094aff0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14094aff0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f5d881064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f5d881064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f5d881064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f5d881064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f5e7dc94fa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f5e7dc94fa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f5e7dc94fa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f5e7dc94fa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167df6513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167df6513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167df6513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167df6513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ctrTitle"/>
          </p:nvPr>
        </p:nvSpPr>
        <p:spPr>
          <a:xfrm>
            <a:off x="460950" y="223382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Brielle PTO Meeting</a:t>
            </a:r>
            <a:endParaRPr>
              <a:solidFill>
                <a:srgbClr val="F1C232"/>
              </a:solidFill>
            </a:endParaRPr>
          </a:p>
        </p:txBody>
      </p:sp>
      <p:pic>
        <p:nvPicPr>
          <p:cNvPr id="68" name="Google Shape;68;p13"/>
          <p:cNvPicPr preferRelativeResize="0"/>
          <p:nvPr/>
        </p:nvPicPr>
        <p:blipFill>
          <a:blip r:embed="rId3">
            <a:alphaModFix/>
          </a:blip>
          <a:stretch>
            <a:fillRect/>
          </a:stretch>
        </p:blipFill>
        <p:spPr>
          <a:xfrm>
            <a:off x="6545625" y="1797499"/>
            <a:ext cx="1961275" cy="1938875"/>
          </a:xfrm>
          <a:prstGeom prst="rect">
            <a:avLst/>
          </a:prstGeom>
          <a:noFill/>
          <a:ln>
            <a:noFill/>
          </a:ln>
        </p:spPr>
      </p:pic>
      <p:sp>
        <p:nvSpPr>
          <p:cNvPr id="69" name="Google Shape;69;p13"/>
          <p:cNvSpPr txBox="1"/>
          <p:nvPr>
            <p:ph idx="1" type="subTitle"/>
          </p:nvPr>
        </p:nvSpPr>
        <p:spPr>
          <a:xfrm>
            <a:off x="497250" y="3303475"/>
            <a:ext cx="8115300" cy="432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March 3,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Giving Tree</a:t>
            </a:r>
            <a:r>
              <a:rPr lang="en">
                <a:solidFill>
                  <a:srgbClr val="F1C232"/>
                </a:solidFill>
              </a:rPr>
              <a:t>:</a:t>
            </a:r>
            <a:endParaRPr>
              <a:solidFill>
                <a:srgbClr val="F1C232"/>
              </a:solidFill>
            </a:endParaRPr>
          </a:p>
        </p:txBody>
      </p:sp>
      <p:sp>
        <p:nvSpPr>
          <p:cNvPr id="129" name="Google Shape;129;p22"/>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p>
            <a:pPr indent="-304800" lvl="0" marL="457200" rtl="0" algn="l">
              <a:lnSpc>
                <a:spcPct val="100000"/>
              </a:lnSpc>
              <a:spcBef>
                <a:spcPts val="1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Committee Chair - Stacy McDaid</a:t>
            </a:r>
            <a:endParaRPr sz="1200">
              <a:solidFill>
                <a:srgbClr val="1155CC"/>
              </a:solidFill>
              <a:latin typeface="Times New Roman"/>
              <a:ea typeface="Times New Roman"/>
              <a:cs typeface="Times New Roman"/>
              <a:sym typeface="Times New Roman"/>
            </a:endParaRPr>
          </a:p>
          <a:p>
            <a:pPr indent="0" lvl="0" marL="914400" rtl="0" algn="l">
              <a:lnSpc>
                <a:spcPct val="100000"/>
              </a:lnSpc>
              <a:spcBef>
                <a:spcPts val="100"/>
              </a:spcBef>
              <a:spcAft>
                <a:spcPts val="0"/>
              </a:spcAft>
              <a:buNone/>
            </a:pPr>
            <a:r>
              <a:t/>
            </a:r>
            <a:endParaRPr sz="1200">
              <a:solidFill>
                <a:srgbClr val="1155CC"/>
              </a:solidFill>
              <a:latin typeface="Times New Roman"/>
              <a:ea typeface="Times New Roman"/>
              <a:cs typeface="Times New Roman"/>
              <a:sym typeface="Times New Roman"/>
            </a:endParaRPr>
          </a:p>
          <a:p>
            <a:pPr indent="-304800" lvl="1" marL="914400" rtl="0" algn="l">
              <a:lnSpc>
                <a:spcPct val="100000"/>
              </a:lnSpc>
              <a:spcBef>
                <a:spcPts val="1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Through donations, gifts are provided to local families, as well as all siblings and/or children currently living in the </a:t>
            </a:r>
            <a:r>
              <a:rPr lang="en" sz="1200">
                <a:solidFill>
                  <a:srgbClr val="1155CC"/>
                </a:solidFill>
                <a:latin typeface="Times New Roman"/>
                <a:ea typeface="Times New Roman"/>
                <a:cs typeface="Times New Roman"/>
                <a:sym typeface="Times New Roman"/>
              </a:rPr>
              <a:t>household</a:t>
            </a:r>
            <a:r>
              <a:rPr lang="en" sz="1200">
                <a:solidFill>
                  <a:srgbClr val="1155CC"/>
                </a:solidFill>
                <a:latin typeface="Times New Roman"/>
                <a:ea typeface="Times New Roman"/>
                <a:cs typeface="Times New Roman"/>
                <a:sym typeface="Times New Roman"/>
              </a:rPr>
              <a:t> of </a:t>
            </a:r>
            <a:r>
              <a:rPr lang="en" sz="1200">
                <a:solidFill>
                  <a:srgbClr val="1155CC"/>
                </a:solidFill>
                <a:latin typeface="Times New Roman"/>
                <a:ea typeface="Times New Roman"/>
                <a:cs typeface="Times New Roman"/>
                <a:sym typeface="Times New Roman"/>
              </a:rPr>
              <a:t>families</a:t>
            </a:r>
            <a:r>
              <a:rPr lang="en" sz="1200">
                <a:solidFill>
                  <a:srgbClr val="1155CC"/>
                </a:solidFill>
                <a:latin typeface="Times New Roman"/>
                <a:ea typeface="Times New Roman"/>
                <a:cs typeface="Times New Roman"/>
                <a:sym typeface="Times New Roman"/>
              </a:rPr>
              <a:t> that may be struggling or experiencing financial difficulties.</a:t>
            </a:r>
            <a:endParaRPr sz="1200">
              <a:solidFill>
                <a:srgbClr val="1155CC"/>
              </a:solidFill>
              <a:latin typeface="Times New Roman"/>
              <a:ea typeface="Times New Roman"/>
              <a:cs typeface="Times New Roman"/>
              <a:sym typeface="Times New Roman"/>
            </a:endParaRPr>
          </a:p>
          <a:p>
            <a:pPr indent="0" lvl="0" marL="914400" rtl="0" algn="l">
              <a:lnSpc>
                <a:spcPct val="100000"/>
              </a:lnSpc>
              <a:spcBef>
                <a:spcPts val="100"/>
              </a:spcBef>
              <a:spcAft>
                <a:spcPts val="0"/>
              </a:spcAft>
              <a:buNone/>
            </a:pPr>
            <a:r>
              <a:t/>
            </a:r>
            <a:endParaRPr sz="1200">
              <a:solidFill>
                <a:srgbClr val="1155CC"/>
              </a:solidFill>
              <a:latin typeface="Times New Roman"/>
              <a:ea typeface="Times New Roman"/>
              <a:cs typeface="Times New Roman"/>
              <a:sym typeface="Times New Roman"/>
            </a:endParaRPr>
          </a:p>
          <a:p>
            <a:pPr indent="-304800" lvl="1" marL="914400" rtl="0" algn="l">
              <a:lnSpc>
                <a:spcPct val="100000"/>
              </a:lnSpc>
              <a:spcBef>
                <a:spcPts val="1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All gifts are generously donated by members of the school community.</a:t>
            </a:r>
            <a:endParaRPr sz="1200">
              <a:solidFill>
                <a:srgbClr val="1155CC"/>
              </a:solidFill>
              <a:latin typeface="Times New Roman"/>
              <a:ea typeface="Times New Roman"/>
              <a:cs typeface="Times New Roman"/>
              <a:sym typeface="Times New Roman"/>
            </a:endParaRPr>
          </a:p>
          <a:p>
            <a:pPr indent="0" lvl="0" marL="914400" rtl="0" algn="l">
              <a:lnSpc>
                <a:spcPct val="100000"/>
              </a:lnSpc>
              <a:spcBef>
                <a:spcPts val="100"/>
              </a:spcBef>
              <a:spcAft>
                <a:spcPts val="0"/>
              </a:spcAft>
              <a:buNone/>
            </a:pPr>
            <a:r>
              <a:t/>
            </a:r>
            <a:endParaRPr sz="1200">
              <a:solidFill>
                <a:srgbClr val="1155CC"/>
              </a:solidFill>
              <a:latin typeface="Times New Roman"/>
              <a:ea typeface="Times New Roman"/>
              <a:cs typeface="Times New Roman"/>
              <a:sym typeface="Times New Roman"/>
            </a:endParaRPr>
          </a:p>
          <a:p>
            <a:pPr indent="-304800" lvl="1" marL="914400" rtl="0" algn="l">
              <a:lnSpc>
                <a:spcPct val="100000"/>
              </a:lnSpc>
              <a:spcBef>
                <a:spcPts val="1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8 families participated in the program with a total of 24 children receiving gifts</a:t>
            </a:r>
            <a:endParaRPr sz="1200">
              <a:solidFill>
                <a:srgbClr val="1155CC"/>
              </a:solidFill>
              <a:latin typeface="Times New Roman"/>
              <a:ea typeface="Times New Roman"/>
              <a:cs typeface="Times New Roman"/>
              <a:sym typeface="Times New Roman"/>
            </a:endParaRPr>
          </a:p>
          <a:p>
            <a:pPr indent="0" lvl="0" marL="914400" rtl="0" algn="l">
              <a:lnSpc>
                <a:spcPct val="100000"/>
              </a:lnSpc>
              <a:spcBef>
                <a:spcPts val="100"/>
              </a:spcBef>
              <a:spcAft>
                <a:spcPts val="0"/>
              </a:spcAft>
              <a:buNone/>
            </a:pPr>
            <a:r>
              <a:t/>
            </a:r>
            <a:endParaRPr sz="1200">
              <a:solidFill>
                <a:srgbClr val="1155CC"/>
              </a:solidFill>
              <a:latin typeface="Times New Roman"/>
              <a:ea typeface="Times New Roman"/>
              <a:cs typeface="Times New Roman"/>
              <a:sym typeface="Times New Roman"/>
            </a:endParaRPr>
          </a:p>
          <a:p>
            <a:pPr indent="-304800" lvl="1" marL="914400" rtl="0" algn="l">
              <a:lnSpc>
                <a:spcPct val="100000"/>
              </a:lnSpc>
              <a:spcBef>
                <a:spcPts val="1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A total of 120 gifts and/or gift cards was provided - including a Shoprite gift card for each of the 8 families</a:t>
            </a:r>
            <a:endParaRPr sz="1200">
              <a:solidFill>
                <a:srgbClr val="1155CC"/>
              </a:solidFill>
              <a:latin typeface="Times New Roman"/>
              <a:ea typeface="Times New Roman"/>
              <a:cs typeface="Times New Roman"/>
              <a:sym typeface="Times New Roman"/>
            </a:endParaRPr>
          </a:p>
          <a:p>
            <a:pPr indent="0" lvl="0" marL="914400" rtl="0" algn="l">
              <a:lnSpc>
                <a:spcPct val="100000"/>
              </a:lnSpc>
              <a:spcBef>
                <a:spcPts val="100"/>
              </a:spcBef>
              <a:spcAft>
                <a:spcPts val="0"/>
              </a:spcAft>
              <a:buNone/>
            </a:pPr>
            <a:r>
              <a:t/>
            </a:r>
            <a:endParaRPr sz="1200">
              <a:solidFill>
                <a:srgbClr val="1155CC"/>
              </a:solidFill>
              <a:latin typeface="Times New Roman"/>
              <a:ea typeface="Times New Roman"/>
              <a:cs typeface="Times New Roman"/>
              <a:sym typeface="Times New Roman"/>
            </a:endParaRPr>
          </a:p>
          <a:p>
            <a:pPr indent="-304800" lvl="1" marL="914400" rtl="0" algn="l">
              <a:lnSpc>
                <a:spcPct val="100000"/>
              </a:lnSpc>
              <a:spcBef>
                <a:spcPts val="1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Each family was extremely grateful and appreciative of the assistance!</a:t>
            </a:r>
            <a:endParaRPr sz="1100">
              <a:solidFill>
                <a:srgbClr val="1155CC"/>
              </a:solidFill>
              <a:latin typeface="Times New Roman"/>
              <a:ea typeface="Times New Roman"/>
              <a:cs typeface="Times New Roman"/>
              <a:sym typeface="Times New Roman"/>
            </a:endParaRPr>
          </a:p>
          <a:p>
            <a:pPr indent="0" lvl="0" marL="0" rtl="0" algn="l">
              <a:lnSpc>
                <a:spcPct val="100000"/>
              </a:lnSpc>
              <a:spcBef>
                <a:spcPts val="100"/>
              </a:spcBef>
              <a:spcAft>
                <a:spcPts val="100"/>
              </a:spcAft>
              <a:buNone/>
            </a:pPr>
            <a:r>
              <a:t/>
            </a:r>
            <a:endParaRPr sz="1100">
              <a:solidFill>
                <a:srgbClr val="000000"/>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lnSpc>
                <a:spcPct val="115000"/>
              </a:lnSpc>
              <a:spcBef>
                <a:spcPts val="1200"/>
              </a:spcBef>
              <a:spcAft>
                <a:spcPts val="1200"/>
              </a:spcAft>
              <a:buNone/>
            </a:pPr>
            <a:r>
              <a:rPr lang="en">
                <a:solidFill>
                  <a:srgbClr val="F1C232"/>
                </a:solidFill>
              </a:rPr>
              <a:t>Book Fair</a:t>
            </a:r>
            <a:endParaRPr>
              <a:solidFill>
                <a:srgbClr val="F1C232"/>
              </a:solidFill>
            </a:endParaRPr>
          </a:p>
        </p:txBody>
      </p:sp>
      <p:sp>
        <p:nvSpPr>
          <p:cNvPr id="135" name="Google Shape;135;p23"/>
          <p:cNvSpPr txBox="1"/>
          <p:nvPr/>
        </p:nvSpPr>
        <p:spPr>
          <a:xfrm>
            <a:off x="219725" y="1682775"/>
            <a:ext cx="4188300" cy="37341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Committee Chairs - Tara Healey, Kelly Hadell</a:t>
            </a:r>
            <a:endParaRPr sz="1100">
              <a:solidFill>
                <a:srgbClr val="1155CC"/>
              </a:solidFill>
              <a:latin typeface="Times New Roman"/>
              <a:ea typeface="Times New Roman"/>
              <a:cs typeface="Times New Roman"/>
              <a:sym typeface="Times New Roman"/>
            </a:endParaRPr>
          </a:p>
          <a:p>
            <a:pPr indent="0" lvl="0" marL="457200" rtl="0" algn="l">
              <a:lnSpc>
                <a:spcPct val="115000"/>
              </a:lnSpc>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lnSpc>
                <a:spcPct val="150000"/>
              </a:lnSpc>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Week of November 29th - December 4th </a:t>
            </a:r>
            <a:endParaRPr sz="1100">
              <a:solidFill>
                <a:srgbClr val="1155CC"/>
              </a:solidFill>
              <a:latin typeface="Times New Roman"/>
              <a:ea typeface="Times New Roman"/>
              <a:cs typeface="Times New Roman"/>
              <a:sym typeface="Times New Roman"/>
            </a:endParaRPr>
          </a:p>
          <a:p>
            <a:pPr indent="0" lvl="0" marL="914400" rtl="0" algn="l">
              <a:lnSpc>
                <a:spcPct val="150000"/>
              </a:lnSpc>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lnSpc>
                <a:spcPct val="150000"/>
              </a:lnSpc>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Using scholastic dollars earned of $2041.82, all classroom teachers received 8 - 12 books for their classroom libraries. </a:t>
            </a:r>
            <a:endParaRPr sz="1100">
              <a:solidFill>
                <a:srgbClr val="1155CC"/>
              </a:solidFill>
              <a:latin typeface="Times New Roman"/>
              <a:ea typeface="Times New Roman"/>
              <a:cs typeface="Times New Roman"/>
              <a:sym typeface="Times New Roman"/>
            </a:endParaRPr>
          </a:p>
          <a:p>
            <a:pPr indent="0" lvl="0" marL="914400" rtl="0" algn="l">
              <a:lnSpc>
                <a:spcPct val="150000"/>
              </a:lnSpc>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lnSpc>
                <a:spcPct val="115000"/>
              </a:lnSpc>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The next book fair is scheduled for May 31th  - June 3rd</a:t>
            </a:r>
            <a:endParaRPr sz="1100">
              <a:solidFill>
                <a:srgbClr val="1155CC"/>
              </a:solidFill>
              <a:latin typeface="Times New Roman"/>
              <a:ea typeface="Times New Roman"/>
              <a:cs typeface="Times New Roman"/>
              <a:sym typeface="Times New Roman"/>
            </a:endParaRPr>
          </a:p>
          <a:p>
            <a:pPr indent="0" lvl="0" marL="914400" rtl="0" algn="l">
              <a:lnSpc>
                <a:spcPct val="115000"/>
              </a:lnSpc>
              <a:spcBef>
                <a:spcPts val="1200"/>
              </a:spcBef>
              <a:spcAft>
                <a:spcPts val="1200"/>
              </a:spcAft>
              <a:buNone/>
            </a:pPr>
            <a:r>
              <a:t/>
            </a:r>
            <a:endParaRPr sz="1100">
              <a:solidFill>
                <a:srgbClr val="1155CC"/>
              </a:solidFill>
              <a:latin typeface="Times New Roman"/>
              <a:ea typeface="Times New Roman"/>
              <a:cs typeface="Times New Roman"/>
              <a:sym typeface="Times New Roman"/>
            </a:endParaRPr>
          </a:p>
        </p:txBody>
      </p:sp>
      <p:pic>
        <p:nvPicPr>
          <p:cNvPr id="136" name="Google Shape;136;p23"/>
          <p:cNvPicPr preferRelativeResize="0"/>
          <p:nvPr/>
        </p:nvPicPr>
        <p:blipFill>
          <a:blip r:embed="rId3">
            <a:alphaModFix/>
          </a:blip>
          <a:stretch>
            <a:fillRect/>
          </a:stretch>
        </p:blipFill>
        <p:spPr>
          <a:xfrm>
            <a:off x="4529700" y="1682775"/>
            <a:ext cx="4614300" cy="3460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4498625" y="84800"/>
            <a:ext cx="4195500" cy="1554600"/>
          </a:xfrm>
          <a:prstGeom prst="rect">
            <a:avLst/>
          </a:prstGeom>
        </p:spPr>
        <p:txBody>
          <a:bodyPr anchorCtr="0" anchor="b" bIns="91425" lIns="91425" spcFirstLastPara="1" rIns="91425" wrap="square" tIns="91425">
            <a:normAutofit fontScale="90000"/>
          </a:bodyPr>
          <a:lstStyle/>
          <a:p>
            <a:pPr indent="0" lvl="0" marL="0" rtl="0" algn="ctr">
              <a:spcBef>
                <a:spcPts val="100"/>
              </a:spcBef>
              <a:spcAft>
                <a:spcPts val="100"/>
              </a:spcAft>
              <a:buNone/>
            </a:pPr>
            <a:r>
              <a:rPr lang="en">
                <a:solidFill>
                  <a:srgbClr val="F1C232"/>
                </a:solidFill>
              </a:rPr>
              <a:t>7th Grade Gingerbread Cookie Fundraiser</a:t>
            </a:r>
            <a:endParaRPr>
              <a:solidFill>
                <a:srgbClr val="F1C232"/>
              </a:solidFill>
            </a:endParaRPr>
          </a:p>
        </p:txBody>
      </p:sp>
      <p:sp>
        <p:nvSpPr>
          <p:cNvPr id="142" name="Google Shape;142;p24"/>
          <p:cNvSpPr txBox="1"/>
          <p:nvPr/>
        </p:nvSpPr>
        <p:spPr>
          <a:xfrm>
            <a:off x="4281075" y="2060100"/>
            <a:ext cx="4863000" cy="1557300"/>
          </a:xfrm>
          <a:prstGeom prst="rect">
            <a:avLst/>
          </a:prstGeom>
          <a:noFill/>
          <a:ln>
            <a:noFill/>
          </a:ln>
        </p:spPr>
        <p:txBody>
          <a:bodyPr anchorCtr="0" anchor="t" bIns="91425" lIns="91425" spcFirstLastPara="1" rIns="91425" wrap="square" tIns="91425">
            <a:spAutoFit/>
          </a:bodyPr>
          <a:lstStyle/>
          <a:p>
            <a:pPr indent="-311150" lvl="0" marL="457200" rtl="0" algn="l">
              <a:spcBef>
                <a:spcPts val="100"/>
              </a:spcBef>
              <a:spcAft>
                <a:spcPts val="0"/>
              </a:spcAft>
              <a:buClr>
                <a:srgbClr val="1155CC"/>
              </a:buClr>
              <a:buSzPts val="1300"/>
              <a:buFont typeface="Times New Roman"/>
              <a:buChar char="●"/>
            </a:pPr>
            <a:r>
              <a:rPr lang="en" sz="1300">
                <a:solidFill>
                  <a:srgbClr val="1155CC"/>
                </a:solidFill>
                <a:latin typeface="Times New Roman"/>
                <a:ea typeface="Times New Roman"/>
                <a:cs typeface="Times New Roman"/>
                <a:sym typeface="Times New Roman"/>
              </a:rPr>
              <a:t>Committee Chairs - Mishelle Whiting, Traci Moretti, Nancy Atnes</a:t>
            </a:r>
            <a:endParaRPr sz="1300">
              <a:solidFill>
                <a:srgbClr val="1155CC"/>
              </a:solidFill>
              <a:latin typeface="Times New Roman"/>
              <a:ea typeface="Times New Roman"/>
              <a:cs typeface="Times New Roman"/>
              <a:sym typeface="Times New Roman"/>
            </a:endParaRPr>
          </a:p>
          <a:p>
            <a:pPr indent="0" lvl="0" marL="4572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304800" lvl="1" marL="914400" rtl="0" algn="l">
              <a:spcBef>
                <a:spcPts val="1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Total of 111 cookie kits sold </a:t>
            </a:r>
            <a:endParaRPr baseline="30000" sz="1200">
              <a:solidFill>
                <a:srgbClr val="1155CC"/>
              </a:solidFill>
              <a:latin typeface="Times New Roman"/>
              <a:ea typeface="Times New Roman"/>
              <a:cs typeface="Times New Roman"/>
              <a:sym typeface="Times New Roman"/>
            </a:endParaRPr>
          </a:p>
          <a:p>
            <a:pPr indent="0" lvl="0" marL="0" rtl="0" algn="l">
              <a:spcBef>
                <a:spcPts val="100"/>
              </a:spcBef>
              <a:spcAft>
                <a:spcPts val="0"/>
              </a:spcAft>
              <a:buNone/>
            </a:pPr>
            <a:r>
              <a:t/>
            </a:r>
            <a:endParaRPr baseline="30000" sz="1200">
              <a:solidFill>
                <a:srgbClr val="1155CC"/>
              </a:solidFill>
              <a:latin typeface="Times New Roman"/>
              <a:ea typeface="Times New Roman"/>
              <a:cs typeface="Times New Roman"/>
              <a:sym typeface="Times New Roman"/>
            </a:endParaRPr>
          </a:p>
          <a:p>
            <a:pPr indent="-304800" lvl="1" marL="914400" rtl="0" algn="l">
              <a:spcBef>
                <a:spcPts val="1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Total profit $1,290</a:t>
            </a:r>
            <a:endParaRPr sz="1200">
              <a:solidFill>
                <a:srgbClr val="1155CC"/>
              </a:solidFill>
              <a:latin typeface="Times New Roman"/>
              <a:ea typeface="Times New Roman"/>
              <a:cs typeface="Times New Roman"/>
              <a:sym typeface="Times New Roman"/>
            </a:endParaRPr>
          </a:p>
          <a:p>
            <a:pPr indent="0" lvl="0" marL="0" rtl="0" algn="l">
              <a:spcBef>
                <a:spcPts val="100"/>
              </a:spcBef>
              <a:spcAft>
                <a:spcPts val="100"/>
              </a:spcAft>
              <a:buNone/>
            </a:pPr>
            <a:r>
              <a:t/>
            </a:r>
            <a:endParaRPr sz="1200">
              <a:solidFill>
                <a:srgbClr val="1155CC"/>
              </a:solidFill>
              <a:latin typeface="Times New Roman"/>
              <a:ea typeface="Times New Roman"/>
              <a:cs typeface="Times New Roman"/>
              <a:sym typeface="Times New Roman"/>
            </a:endParaRPr>
          </a:p>
        </p:txBody>
      </p:sp>
      <p:pic>
        <p:nvPicPr>
          <p:cNvPr id="143" name="Google Shape;143;p24"/>
          <p:cNvPicPr preferRelativeResize="0"/>
          <p:nvPr/>
        </p:nvPicPr>
        <p:blipFill rotWithShape="1">
          <a:blip r:embed="rId3">
            <a:alphaModFix/>
          </a:blip>
          <a:srcRect b="9365" l="27975" r="29759" t="11931"/>
          <a:stretch/>
        </p:blipFill>
        <p:spPr>
          <a:xfrm>
            <a:off x="0" y="0"/>
            <a:ext cx="4281077"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100"/>
              </a:spcBef>
              <a:spcAft>
                <a:spcPts val="100"/>
              </a:spcAft>
              <a:buNone/>
            </a:pPr>
            <a:r>
              <a:rPr lang="en">
                <a:solidFill>
                  <a:srgbClr val="F1C232"/>
                </a:solidFill>
              </a:rPr>
              <a:t>Winter Enrichment</a:t>
            </a:r>
            <a:endParaRPr>
              <a:solidFill>
                <a:srgbClr val="F1C232"/>
              </a:solidFill>
            </a:endParaRPr>
          </a:p>
        </p:txBody>
      </p:sp>
      <p:sp>
        <p:nvSpPr>
          <p:cNvPr id="149" name="Google Shape;149;p25"/>
          <p:cNvSpPr txBox="1"/>
          <p:nvPr/>
        </p:nvSpPr>
        <p:spPr>
          <a:xfrm>
            <a:off x="183950" y="1966850"/>
            <a:ext cx="8729700" cy="2904000"/>
          </a:xfrm>
          <a:prstGeom prst="rect">
            <a:avLst/>
          </a:prstGeom>
          <a:noFill/>
          <a:ln>
            <a:noFill/>
          </a:ln>
        </p:spPr>
        <p:txBody>
          <a:bodyPr anchorCtr="0" anchor="t" bIns="91425" lIns="91425" spcFirstLastPara="1" rIns="91425" wrap="square" tIns="91425">
            <a:spAutoFit/>
          </a:bodyPr>
          <a:lstStyle/>
          <a:p>
            <a:pPr indent="-298450" lvl="0" marL="4572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Committee Chair - Beth Catania and Terri DeMarco</a:t>
            </a:r>
            <a:endParaRPr sz="1100">
              <a:solidFill>
                <a:srgbClr val="1155CC"/>
              </a:solidFill>
              <a:latin typeface="Times New Roman"/>
              <a:ea typeface="Times New Roman"/>
              <a:cs typeface="Times New Roman"/>
              <a:sym typeface="Times New Roman"/>
            </a:endParaRPr>
          </a:p>
          <a:p>
            <a:pPr indent="0" lvl="0" marL="4572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5 Classes offered with </a:t>
            </a:r>
            <a:r>
              <a:rPr lang="en" sz="1100">
                <a:solidFill>
                  <a:srgbClr val="1155CC"/>
                </a:solidFill>
                <a:latin typeface="Times New Roman"/>
                <a:ea typeface="Times New Roman"/>
                <a:cs typeface="Times New Roman"/>
                <a:sym typeface="Times New Roman"/>
              </a:rPr>
              <a:t>options</a:t>
            </a:r>
            <a:r>
              <a:rPr lang="en" sz="1100">
                <a:solidFill>
                  <a:srgbClr val="1155CC"/>
                </a:solidFill>
                <a:latin typeface="Times New Roman"/>
                <a:ea typeface="Times New Roman"/>
                <a:cs typeface="Times New Roman"/>
                <a:sym typeface="Times New Roman"/>
              </a:rPr>
              <a:t> for grades K-8 - Ahoy Matey, Art-O-Motion, Cartooning, Cook With a Book, </a:t>
            </a:r>
            <a:r>
              <a:rPr lang="en" sz="1100">
                <a:solidFill>
                  <a:srgbClr val="1155CC"/>
                </a:solidFill>
                <a:latin typeface="Times New Roman"/>
                <a:ea typeface="Times New Roman"/>
                <a:cs typeface="Times New Roman"/>
                <a:sym typeface="Times New Roman"/>
              </a:rPr>
              <a:t>Cryptocurrency</a:t>
            </a:r>
            <a:r>
              <a:rPr lang="en" sz="1100">
                <a:solidFill>
                  <a:srgbClr val="1155CC"/>
                </a:solidFill>
                <a:latin typeface="Times New Roman"/>
                <a:ea typeface="Times New Roman"/>
                <a:cs typeface="Times New Roman"/>
                <a:sym typeface="Times New Roman"/>
              </a:rPr>
              <a:t> Club</a:t>
            </a:r>
            <a:endParaRPr sz="1100">
              <a:solidFill>
                <a:srgbClr val="1155CC"/>
              </a:solidFill>
              <a:latin typeface="Times New Roman"/>
              <a:ea typeface="Times New Roman"/>
              <a:cs typeface="Times New Roman"/>
              <a:sym typeface="Times New Roman"/>
            </a:endParaRPr>
          </a:p>
          <a:p>
            <a:pPr indent="0" lvl="0" marL="9144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Students have the opportunity to learn more about pirates, cooking, art, and finances in these hour long classes once a week. </a:t>
            </a:r>
            <a:endParaRPr sz="1100">
              <a:solidFill>
                <a:srgbClr val="1155CC"/>
              </a:solidFill>
              <a:latin typeface="Times New Roman"/>
              <a:ea typeface="Times New Roman"/>
              <a:cs typeface="Times New Roman"/>
              <a:sym typeface="Times New Roman"/>
            </a:endParaRPr>
          </a:p>
          <a:p>
            <a:pPr indent="0" lvl="0" marL="9144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A total of 64 students signed up</a:t>
            </a:r>
            <a:endParaRPr sz="1100">
              <a:solidFill>
                <a:srgbClr val="1155CC"/>
              </a:solidFill>
              <a:latin typeface="Times New Roman"/>
              <a:ea typeface="Times New Roman"/>
              <a:cs typeface="Times New Roman"/>
              <a:sym typeface="Times New Roman"/>
            </a:endParaRPr>
          </a:p>
          <a:p>
            <a:pPr indent="0" lvl="0" marL="9144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Total profit $2,378.17</a:t>
            </a:r>
            <a:endParaRPr sz="1100">
              <a:solidFill>
                <a:srgbClr val="1155CC"/>
              </a:solidFill>
              <a:latin typeface="Times New Roman"/>
              <a:ea typeface="Times New Roman"/>
              <a:cs typeface="Times New Roman"/>
              <a:sym typeface="Times New Roman"/>
            </a:endParaRPr>
          </a:p>
          <a:p>
            <a:pPr indent="0" lvl="0" marL="9144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Spring Enrichment is March 29th - May 12th (information and signups will be sent out next week)</a:t>
            </a:r>
            <a:endParaRPr sz="1100">
              <a:solidFill>
                <a:srgbClr val="1155CC"/>
              </a:solidFill>
              <a:latin typeface="Times New Roman"/>
              <a:ea typeface="Times New Roman"/>
              <a:cs typeface="Times New Roman"/>
              <a:sym typeface="Times New Roman"/>
            </a:endParaRPr>
          </a:p>
          <a:p>
            <a:pPr indent="0" lvl="0" marL="9144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We look forward to more great programs in the future, and we were glad to get some programs back after a hiatus.</a:t>
            </a:r>
            <a:endParaRPr sz="1100">
              <a:solidFill>
                <a:srgbClr val="1155CC"/>
              </a:solidFill>
              <a:latin typeface="Times New Roman"/>
              <a:ea typeface="Times New Roman"/>
              <a:cs typeface="Times New Roman"/>
              <a:sym typeface="Times New Roman"/>
            </a:endParaRPr>
          </a:p>
          <a:p>
            <a:pPr indent="0" lvl="0" marL="9144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0" lvl="0" marL="914400" rtl="0" algn="l">
              <a:spcBef>
                <a:spcPts val="100"/>
              </a:spcBef>
              <a:spcAft>
                <a:spcPts val="100"/>
              </a:spcAft>
              <a:buNone/>
            </a:pPr>
            <a:r>
              <a:t/>
            </a:r>
            <a:endParaRPr sz="1100">
              <a:solidFill>
                <a:srgbClr val="1155CC"/>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100"/>
              </a:spcBef>
              <a:spcAft>
                <a:spcPts val="100"/>
              </a:spcAft>
              <a:buNone/>
            </a:pPr>
            <a:r>
              <a:rPr lang="en">
                <a:solidFill>
                  <a:srgbClr val="F1C232"/>
                </a:solidFill>
              </a:rPr>
              <a:t>Eco Enrichment Committee</a:t>
            </a:r>
            <a:endParaRPr>
              <a:solidFill>
                <a:srgbClr val="F1C232"/>
              </a:solidFill>
            </a:endParaRPr>
          </a:p>
        </p:txBody>
      </p:sp>
      <p:sp>
        <p:nvSpPr>
          <p:cNvPr id="155" name="Google Shape;155;p26"/>
          <p:cNvSpPr txBox="1"/>
          <p:nvPr/>
        </p:nvSpPr>
        <p:spPr>
          <a:xfrm>
            <a:off x="171600" y="1780850"/>
            <a:ext cx="8822700" cy="1746900"/>
          </a:xfrm>
          <a:prstGeom prst="rect">
            <a:avLst/>
          </a:prstGeom>
          <a:noFill/>
          <a:ln>
            <a:noFill/>
          </a:ln>
        </p:spPr>
        <p:txBody>
          <a:bodyPr anchorCtr="0" anchor="t" bIns="91425" lIns="91425" spcFirstLastPara="1" rIns="91425" wrap="square" tIns="91425">
            <a:spAutoFit/>
          </a:bodyPr>
          <a:lstStyle/>
          <a:p>
            <a:pPr indent="-298450" lvl="0" marL="17145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Committee Chairs - Maren Clayton, Lori Garrabrant, Susan Dolan</a:t>
            </a:r>
            <a:endParaRPr sz="1100">
              <a:solidFill>
                <a:srgbClr val="1155CC"/>
              </a:solidFill>
              <a:latin typeface="Times New Roman"/>
              <a:ea typeface="Times New Roman"/>
              <a:cs typeface="Times New Roman"/>
              <a:sym typeface="Times New Roman"/>
            </a:endParaRPr>
          </a:p>
          <a:p>
            <a:pPr indent="0" lvl="0" marL="4572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28575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Objectives: - Connect students to nature and inspire an ethic of environmental stewardship (e.g., pollinator garden)</a:t>
            </a:r>
            <a:endParaRPr sz="1100">
              <a:solidFill>
                <a:srgbClr val="1155CC"/>
              </a:solidFill>
              <a:latin typeface="Times New Roman"/>
              <a:ea typeface="Times New Roman"/>
              <a:cs typeface="Times New Roman"/>
              <a:sym typeface="Times New Roman"/>
            </a:endParaRPr>
          </a:p>
          <a:p>
            <a:pPr indent="-298450" lvl="1" marL="285750" rtl="0" algn="l">
              <a:spcBef>
                <a:spcPts val="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Restore biodiversity on school grounds (e.g., no mow zone) - Challenge students to find solutions to Climate Change issues (e.g., Earth Week Challenges)</a:t>
            </a:r>
            <a:endParaRPr sz="1100">
              <a:solidFill>
                <a:srgbClr val="1155CC"/>
              </a:solidFill>
              <a:latin typeface="Times New Roman"/>
              <a:ea typeface="Times New Roman"/>
              <a:cs typeface="Times New Roman"/>
              <a:sym typeface="Times New Roman"/>
            </a:endParaRPr>
          </a:p>
          <a:p>
            <a:pPr indent="-298450" lvl="1" marL="285750" rtl="0" algn="l">
              <a:spcBef>
                <a:spcPts val="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Encourage student environmental leaders (e.g., Eco Enrichment Class/Eco Club).</a:t>
            </a:r>
            <a:endParaRPr sz="1100">
              <a:solidFill>
                <a:srgbClr val="1155CC"/>
              </a:solidFill>
              <a:latin typeface="Times New Roman"/>
              <a:ea typeface="Times New Roman"/>
              <a:cs typeface="Times New Roman"/>
              <a:sym typeface="Times New Roman"/>
            </a:endParaRPr>
          </a:p>
          <a:p>
            <a:pPr indent="-298450" lvl="1" marL="285750" rtl="0" algn="l">
              <a:spcBef>
                <a:spcPts val="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Gain recognition for environmental efforts and share stories about sustainability projects (e.g., Certified Native Schoolyard Habitat Site (NWF)</a:t>
            </a:r>
            <a:endParaRPr sz="1100">
              <a:solidFill>
                <a:srgbClr val="1155CC"/>
              </a:solidFill>
              <a:latin typeface="Times New Roman"/>
              <a:ea typeface="Times New Roman"/>
              <a:cs typeface="Times New Roman"/>
              <a:sym typeface="Times New Roman"/>
            </a:endParaRPr>
          </a:p>
          <a:p>
            <a:pPr indent="-298450" lvl="1" marL="285750" rtl="0" algn="l">
              <a:spcBef>
                <a:spcPts val="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Leave a legacy for future generations (.e.g., class tree plantings) </a:t>
            </a:r>
            <a:endParaRPr sz="1100">
              <a:solidFill>
                <a:srgbClr val="1155CC"/>
              </a:solidFill>
              <a:latin typeface="Times New Roman"/>
              <a:ea typeface="Times New Roman"/>
              <a:cs typeface="Times New Roman"/>
              <a:sym typeface="Times New Roman"/>
            </a:endParaRPr>
          </a:p>
          <a:p>
            <a:pPr indent="0" lvl="0" marL="914400" rtl="0" algn="l">
              <a:spcBef>
                <a:spcPts val="100"/>
              </a:spcBef>
              <a:spcAft>
                <a:spcPts val="100"/>
              </a:spcAft>
              <a:buNone/>
            </a:pPr>
            <a:r>
              <a:t/>
            </a:r>
            <a:endParaRPr sz="1100">
              <a:solidFill>
                <a:srgbClr val="1155CC"/>
              </a:solidFill>
              <a:latin typeface="Times New Roman"/>
              <a:ea typeface="Times New Roman"/>
              <a:cs typeface="Times New Roman"/>
              <a:sym typeface="Times New Roman"/>
            </a:endParaRPr>
          </a:p>
        </p:txBody>
      </p:sp>
      <p:sp>
        <p:nvSpPr>
          <p:cNvPr id="156" name="Google Shape;156;p26"/>
          <p:cNvSpPr txBox="1"/>
          <p:nvPr/>
        </p:nvSpPr>
        <p:spPr>
          <a:xfrm>
            <a:off x="10950" y="3762850"/>
            <a:ext cx="4782900" cy="1200600"/>
          </a:xfrm>
          <a:prstGeom prst="rect">
            <a:avLst/>
          </a:prstGeom>
          <a:noFill/>
          <a:ln>
            <a:noFill/>
          </a:ln>
        </p:spPr>
        <p:txBody>
          <a:bodyPr anchorCtr="0" anchor="t" bIns="91425" lIns="91425" spcFirstLastPara="1" rIns="91425" wrap="square" tIns="91425">
            <a:spAutoFit/>
          </a:bodyPr>
          <a:lstStyle/>
          <a:p>
            <a:pPr indent="-298450" lvl="0" marL="342900" rtl="0" algn="l">
              <a:spcBef>
                <a:spcPts val="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Upcoming Projects (Spring 2022): </a:t>
            </a:r>
            <a:endParaRPr sz="1100">
              <a:solidFill>
                <a:srgbClr val="1155CC"/>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1155CC"/>
              </a:solidFill>
              <a:latin typeface="Times New Roman"/>
              <a:ea typeface="Times New Roman"/>
              <a:cs typeface="Times New Roman"/>
              <a:sym typeface="Times New Roman"/>
            </a:endParaRPr>
          </a:p>
          <a:p>
            <a:pPr indent="-298450" lvl="0" marL="457200" rtl="0" algn="l">
              <a:spcBef>
                <a:spcPts val="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Earth Day (April 22)/Earth Week at BES</a:t>
            </a:r>
            <a:endParaRPr sz="1100">
              <a:solidFill>
                <a:srgbClr val="1155CC"/>
              </a:solidFill>
              <a:latin typeface="Times New Roman"/>
              <a:ea typeface="Times New Roman"/>
              <a:cs typeface="Times New Roman"/>
              <a:sym typeface="Times New Roman"/>
            </a:endParaRPr>
          </a:p>
          <a:p>
            <a:pPr indent="-298450" lvl="0" marL="457200" rtl="0" algn="l">
              <a:spcBef>
                <a:spcPts val="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Eco Class (Spring Enrichment) taught by Mr. Yee</a:t>
            </a:r>
            <a:endParaRPr sz="1100">
              <a:solidFill>
                <a:srgbClr val="1155CC"/>
              </a:solidFill>
              <a:latin typeface="Times New Roman"/>
              <a:ea typeface="Times New Roman"/>
              <a:cs typeface="Times New Roman"/>
              <a:sym typeface="Times New Roman"/>
            </a:endParaRPr>
          </a:p>
          <a:p>
            <a:pPr indent="-298450" lvl="0" marL="457200" rtl="0" algn="l">
              <a:spcBef>
                <a:spcPts val="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“No Mow Zone” &amp; Wildflower Meadow </a:t>
            </a:r>
            <a:endParaRPr sz="1100">
              <a:solidFill>
                <a:srgbClr val="1155CC"/>
              </a:solidFill>
              <a:latin typeface="Times New Roman"/>
              <a:ea typeface="Times New Roman"/>
              <a:cs typeface="Times New Roman"/>
              <a:sym typeface="Times New Roman"/>
            </a:endParaRPr>
          </a:p>
          <a:p>
            <a:pPr indent="-298450" lvl="0" marL="457200" rtl="0" algn="l">
              <a:spcBef>
                <a:spcPts val="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Tree Planting/Replace rapidly aging trees at BES (Arbor Day is April 29)</a:t>
            </a:r>
            <a:endParaRPr/>
          </a:p>
        </p:txBody>
      </p:sp>
      <p:sp>
        <p:nvSpPr>
          <p:cNvPr id="157" name="Google Shape;157;p26"/>
          <p:cNvSpPr txBox="1"/>
          <p:nvPr/>
        </p:nvSpPr>
        <p:spPr>
          <a:xfrm>
            <a:off x="4602075" y="3198675"/>
            <a:ext cx="4467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1155CC"/>
                </a:solidFill>
                <a:latin typeface="Times New Roman"/>
                <a:ea typeface="Times New Roman"/>
                <a:cs typeface="Times New Roman"/>
                <a:sym typeface="Times New Roman"/>
              </a:rPr>
              <a:t>Native Plant &amp; Pollinator Garden (Spring 2021)</a:t>
            </a:r>
            <a:r>
              <a:rPr lang="en"/>
              <a:t> </a:t>
            </a:r>
            <a:endParaRPr/>
          </a:p>
        </p:txBody>
      </p:sp>
      <p:pic>
        <p:nvPicPr>
          <p:cNvPr id="158" name="Google Shape;158;p26"/>
          <p:cNvPicPr preferRelativeResize="0"/>
          <p:nvPr/>
        </p:nvPicPr>
        <p:blipFill>
          <a:blip r:embed="rId3">
            <a:alphaModFix/>
          </a:blip>
          <a:stretch>
            <a:fillRect/>
          </a:stretch>
        </p:blipFill>
        <p:spPr>
          <a:xfrm>
            <a:off x="4914600" y="3635675"/>
            <a:ext cx="1939950" cy="1454950"/>
          </a:xfrm>
          <a:prstGeom prst="rect">
            <a:avLst/>
          </a:prstGeom>
          <a:noFill/>
          <a:ln>
            <a:noFill/>
          </a:ln>
        </p:spPr>
      </p:pic>
      <p:pic>
        <p:nvPicPr>
          <p:cNvPr id="159" name="Google Shape;159;p26"/>
          <p:cNvPicPr preferRelativeResize="0"/>
          <p:nvPr/>
        </p:nvPicPr>
        <p:blipFill>
          <a:blip r:embed="rId4">
            <a:alphaModFix/>
          </a:blip>
          <a:stretch>
            <a:fillRect/>
          </a:stretch>
        </p:blipFill>
        <p:spPr>
          <a:xfrm>
            <a:off x="7054350" y="3635670"/>
            <a:ext cx="1939950" cy="145496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7"/>
          <p:cNvSpPr txBox="1"/>
          <p:nvPr>
            <p:ph type="title"/>
          </p:nvPr>
        </p:nvSpPr>
        <p:spPr>
          <a:xfrm>
            <a:off x="471900" y="738725"/>
            <a:ext cx="44775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Box Tops</a:t>
            </a:r>
            <a:endParaRPr>
              <a:solidFill>
                <a:srgbClr val="F1C232"/>
              </a:solidFill>
            </a:endParaRPr>
          </a:p>
        </p:txBody>
      </p:sp>
      <p:sp>
        <p:nvSpPr>
          <p:cNvPr id="165" name="Google Shape;165;p27"/>
          <p:cNvSpPr txBox="1"/>
          <p:nvPr>
            <p:ph idx="1" type="body"/>
          </p:nvPr>
        </p:nvSpPr>
        <p:spPr>
          <a:xfrm>
            <a:off x="0" y="1919075"/>
            <a:ext cx="4949400" cy="271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As of today $178.80 earned from July 2021</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Accrual year from July ‘21 to June ‘22</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Example of how to scan a receipt</a:t>
            </a:r>
            <a:endParaRPr/>
          </a:p>
        </p:txBody>
      </p:sp>
      <p:pic>
        <p:nvPicPr>
          <p:cNvPr id="166" name="Google Shape;166;p27"/>
          <p:cNvPicPr preferRelativeResize="0"/>
          <p:nvPr/>
        </p:nvPicPr>
        <p:blipFill>
          <a:blip r:embed="rId3">
            <a:alphaModFix/>
          </a:blip>
          <a:stretch>
            <a:fillRect/>
          </a:stretch>
        </p:blipFill>
        <p:spPr>
          <a:xfrm>
            <a:off x="5001592" y="0"/>
            <a:ext cx="4142416"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New Business - Upcoming Events</a:t>
            </a:r>
            <a:endParaRPr>
              <a:solidFill>
                <a:srgbClr val="F1C232"/>
              </a:solidFill>
            </a:endParaRPr>
          </a:p>
        </p:txBody>
      </p:sp>
      <p:graphicFrame>
        <p:nvGraphicFramePr>
          <p:cNvPr id="172" name="Google Shape;172;p28"/>
          <p:cNvGraphicFramePr/>
          <p:nvPr/>
        </p:nvGraphicFramePr>
        <p:xfrm>
          <a:off x="148500" y="1803440"/>
          <a:ext cx="3000000" cy="3000000"/>
        </p:xfrm>
        <a:graphic>
          <a:graphicData uri="http://schemas.openxmlformats.org/drawingml/2006/table">
            <a:tbl>
              <a:tblPr>
                <a:noFill/>
                <a:tableStyleId>{CD27CA22-069E-496A-9FF1-1A5F74665534}</a:tableStyleId>
              </a:tblPr>
              <a:tblGrid>
                <a:gridCol w="2907525"/>
                <a:gridCol w="1334975"/>
                <a:gridCol w="1199200"/>
                <a:gridCol w="2013775"/>
                <a:gridCol w="1391525"/>
              </a:tblGrid>
              <a:tr h="437950">
                <a:tc>
                  <a:txBody>
                    <a:bodyPr/>
                    <a:lstStyle/>
                    <a:p>
                      <a:pPr indent="0" lvl="0" marL="0" rtl="0" algn="l">
                        <a:lnSpc>
                          <a:spcPct val="115000"/>
                        </a:lnSpc>
                        <a:spcBef>
                          <a:spcPts val="0"/>
                        </a:spcBef>
                        <a:spcAft>
                          <a:spcPts val="0"/>
                        </a:spcAft>
                        <a:buNone/>
                      </a:pPr>
                      <a:r>
                        <a:rPr lang="en" sz="1000">
                          <a:solidFill>
                            <a:srgbClr val="0B5394"/>
                          </a:solidFill>
                        </a:rPr>
                        <a:t>Boys Event</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Lilly Smith</a:t>
                      </a:r>
                      <a:endParaRPr sz="1000">
                        <a:solidFill>
                          <a:srgbClr val="0B5394"/>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April 1,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Now TBD</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4925">
                <a:tc>
                  <a:txBody>
                    <a:bodyPr/>
                    <a:lstStyle/>
                    <a:p>
                      <a:pPr indent="0" lvl="0" marL="0" rtl="0" algn="l">
                        <a:lnSpc>
                          <a:spcPct val="115000"/>
                        </a:lnSpc>
                        <a:spcBef>
                          <a:spcPts val="0"/>
                        </a:spcBef>
                        <a:spcAft>
                          <a:spcPts val="0"/>
                        </a:spcAft>
                        <a:buNone/>
                      </a:pPr>
                      <a:r>
                        <a:rPr lang="en" sz="1000">
                          <a:solidFill>
                            <a:srgbClr val="0B5394"/>
                          </a:solidFill>
                        </a:rPr>
                        <a:t>Enrichment - Spring</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Beth Catania</a:t>
                      </a:r>
                      <a:endParaRPr sz="1000">
                        <a:solidFill>
                          <a:srgbClr val="0B5394"/>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Terri DeMarco</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March 29,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May 12,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4925">
                <a:tc>
                  <a:txBody>
                    <a:bodyPr/>
                    <a:lstStyle/>
                    <a:p>
                      <a:pPr indent="0" lvl="0" marL="0" rtl="0" algn="l">
                        <a:lnSpc>
                          <a:spcPct val="115000"/>
                        </a:lnSpc>
                        <a:spcBef>
                          <a:spcPts val="0"/>
                        </a:spcBef>
                        <a:spcAft>
                          <a:spcPts val="0"/>
                        </a:spcAft>
                        <a:buNone/>
                      </a:pPr>
                      <a:r>
                        <a:rPr lang="en" sz="1000">
                          <a:solidFill>
                            <a:srgbClr val="0B5394"/>
                          </a:solidFill>
                        </a:rPr>
                        <a:t>Earth Week</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Maren Clayton</a:t>
                      </a:r>
                      <a:endParaRPr sz="1000">
                        <a:solidFill>
                          <a:srgbClr val="0B5394"/>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Suzanne Donlan</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April 11,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April 14,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4925">
                <a:tc>
                  <a:txBody>
                    <a:bodyPr/>
                    <a:lstStyle/>
                    <a:p>
                      <a:pPr indent="0" lvl="0" marL="0" rtl="0" algn="l">
                        <a:lnSpc>
                          <a:spcPct val="115000"/>
                        </a:lnSpc>
                        <a:spcBef>
                          <a:spcPts val="0"/>
                        </a:spcBef>
                        <a:spcAft>
                          <a:spcPts val="0"/>
                        </a:spcAft>
                        <a:buNone/>
                      </a:pPr>
                      <a:r>
                        <a:rPr lang="en" sz="1000">
                          <a:solidFill>
                            <a:srgbClr val="0B5394"/>
                          </a:solidFill>
                        </a:rPr>
                        <a:t>Teacher Appreciation Week</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Kendal Porter</a:t>
                      </a:r>
                      <a:endParaRPr sz="1000">
                        <a:solidFill>
                          <a:srgbClr val="0B5394"/>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Julie Obara</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May 2,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May 6,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7950">
                <a:tc>
                  <a:txBody>
                    <a:bodyPr/>
                    <a:lstStyle/>
                    <a:p>
                      <a:pPr indent="0" lvl="0" marL="0" rtl="0" algn="l">
                        <a:lnSpc>
                          <a:spcPct val="115000"/>
                        </a:lnSpc>
                        <a:spcBef>
                          <a:spcPts val="0"/>
                        </a:spcBef>
                        <a:spcAft>
                          <a:spcPts val="0"/>
                        </a:spcAft>
                        <a:buNone/>
                      </a:pPr>
                      <a:r>
                        <a:rPr lang="en" sz="1000">
                          <a:solidFill>
                            <a:srgbClr val="0B5394"/>
                          </a:solidFill>
                        </a:rPr>
                        <a:t>Plant Sale</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Kathy Olson</a:t>
                      </a:r>
                      <a:endParaRPr sz="1000">
                        <a:solidFill>
                          <a:srgbClr val="0B5394"/>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May 6,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7950">
                <a:tc>
                  <a:txBody>
                    <a:bodyPr/>
                    <a:lstStyle/>
                    <a:p>
                      <a:pPr indent="0" lvl="0" marL="0" rtl="0" algn="l">
                        <a:lnSpc>
                          <a:spcPct val="115000"/>
                        </a:lnSpc>
                        <a:spcBef>
                          <a:spcPts val="0"/>
                        </a:spcBef>
                        <a:spcAft>
                          <a:spcPts val="0"/>
                        </a:spcAft>
                        <a:buNone/>
                      </a:pPr>
                      <a:r>
                        <a:rPr lang="en" sz="1000">
                          <a:solidFill>
                            <a:srgbClr val="0B5394"/>
                          </a:solidFill>
                        </a:rPr>
                        <a:t>Field Day Shirts</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Brooks Morris</a:t>
                      </a:r>
                      <a:endParaRPr sz="1000">
                        <a:solidFill>
                          <a:srgbClr val="0B5394"/>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4925">
                <a:tc>
                  <a:txBody>
                    <a:bodyPr/>
                    <a:lstStyle/>
                    <a:p>
                      <a:pPr indent="0" lvl="0" marL="0" rtl="0" algn="l">
                        <a:lnSpc>
                          <a:spcPct val="115000"/>
                        </a:lnSpc>
                        <a:spcBef>
                          <a:spcPts val="0"/>
                        </a:spcBef>
                        <a:spcAft>
                          <a:spcPts val="0"/>
                        </a:spcAft>
                        <a:buNone/>
                      </a:pPr>
                      <a:r>
                        <a:rPr lang="en" sz="1000">
                          <a:solidFill>
                            <a:srgbClr val="0B5394"/>
                          </a:solidFill>
                        </a:rPr>
                        <a:t>Book Fair - Spring</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Tara Healey</a:t>
                      </a:r>
                      <a:endParaRPr sz="1000">
                        <a:solidFill>
                          <a:srgbClr val="0B5394"/>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Kelly Hadell</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May 31,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June 3,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7950">
                <a:tc>
                  <a:txBody>
                    <a:bodyPr/>
                    <a:lstStyle/>
                    <a:p>
                      <a:pPr indent="0" lvl="0" marL="0" rtl="0" algn="l">
                        <a:lnSpc>
                          <a:spcPct val="115000"/>
                        </a:lnSpc>
                        <a:spcBef>
                          <a:spcPts val="0"/>
                        </a:spcBef>
                        <a:spcAft>
                          <a:spcPts val="0"/>
                        </a:spcAft>
                        <a:buNone/>
                      </a:pPr>
                      <a:r>
                        <a:rPr lang="en" sz="1000">
                          <a:solidFill>
                            <a:srgbClr val="0B5394"/>
                          </a:solidFill>
                        </a:rPr>
                        <a:t>Missoula Theater Week</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Catherine Ugolini</a:t>
                      </a:r>
                      <a:endParaRPr sz="1000">
                        <a:solidFill>
                          <a:srgbClr val="0B5394"/>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May 2,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May 7, 2022</a:t>
                      </a:r>
                      <a:endParaRPr sz="1000">
                        <a:solidFill>
                          <a:srgbClr val="0B5394"/>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9"/>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New Business</a:t>
            </a:r>
            <a:endParaRPr>
              <a:solidFill>
                <a:srgbClr val="F1C232"/>
              </a:solidFill>
            </a:endParaRPr>
          </a:p>
        </p:txBody>
      </p:sp>
      <p:sp>
        <p:nvSpPr>
          <p:cNvPr id="178" name="Google Shape;178;p29"/>
          <p:cNvSpPr txBox="1"/>
          <p:nvPr/>
        </p:nvSpPr>
        <p:spPr>
          <a:xfrm>
            <a:off x="245700" y="1894725"/>
            <a:ext cx="86526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New Committee Chairs for ‘22 - ‘23 school year</a:t>
            </a:r>
            <a:endParaRPr>
              <a:solidFill>
                <a:srgbClr val="1155CC"/>
              </a:solidFill>
              <a:latin typeface="Roboto"/>
              <a:ea typeface="Roboto"/>
              <a:cs typeface="Roboto"/>
              <a:sym typeface="Roboto"/>
            </a:endParaRPr>
          </a:p>
          <a:p>
            <a:pPr indent="0" lvl="0" marL="0" rtl="0" algn="l">
              <a:spcBef>
                <a:spcPts val="0"/>
              </a:spcBef>
              <a:spcAft>
                <a:spcPts val="0"/>
              </a:spcAft>
              <a:buNone/>
            </a:pPr>
            <a:r>
              <a:t/>
            </a:r>
            <a:endParaRPr>
              <a:solidFill>
                <a:srgbClr val="1155CC"/>
              </a:solidFill>
              <a:latin typeface="Roboto"/>
              <a:ea typeface="Roboto"/>
              <a:cs typeface="Roboto"/>
              <a:sym typeface="Roboto"/>
            </a:endParaRPr>
          </a:p>
          <a:p>
            <a:pPr indent="0" lvl="0" marL="914400" rtl="0" algn="l">
              <a:spcBef>
                <a:spcPts val="0"/>
              </a:spcBef>
              <a:spcAft>
                <a:spcPts val="0"/>
              </a:spcAft>
              <a:buNone/>
            </a:pPr>
            <a:r>
              <a:t/>
            </a:r>
            <a:endParaRPr>
              <a:solidFill>
                <a:srgbClr val="1155CC"/>
              </a:solidFill>
              <a:latin typeface="Roboto"/>
              <a:ea typeface="Roboto"/>
              <a:cs typeface="Roboto"/>
              <a:sym typeface="Roboto"/>
            </a:endParaRPr>
          </a:p>
          <a:p>
            <a:pPr indent="0" lvl="0" marL="457200" rtl="0" algn="l">
              <a:spcBef>
                <a:spcPts val="0"/>
              </a:spcBef>
              <a:spcAft>
                <a:spcPts val="0"/>
              </a:spcAft>
              <a:buNone/>
            </a:pPr>
            <a:r>
              <a:t/>
            </a:r>
            <a:endParaRPr>
              <a:solidFill>
                <a:srgbClr val="1155CC"/>
              </a:solidFill>
              <a:latin typeface="Roboto"/>
              <a:ea typeface="Roboto"/>
              <a:cs typeface="Roboto"/>
              <a:sym typeface="Roboto"/>
            </a:endParaRPr>
          </a:p>
          <a:p>
            <a:pPr indent="0" lvl="0" marL="457200" rtl="0" algn="l">
              <a:spcBef>
                <a:spcPts val="0"/>
              </a:spcBef>
              <a:spcAft>
                <a:spcPts val="0"/>
              </a:spcAft>
              <a:buNone/>
            </a:pPr>
            <a:r>
              <a:t/>
            </a:r>
            <a:endParaRPr>
              <a:solidFill>
                <a:srgbClr val="1155CC"/>
              </a:solidFill>
              <a:latin typeface="Roboto"/>
              <a:ea typeface="Roboto"/>
              <a:cs typeface="Roboto"/>
              <a:sym typeface="Roboto"/>
            </a:endParaRPr>
          </a:p>
        </p:txBody>
      </p:sp>
      <p:sp>
        <p:nvSpPr>
          <p:cNvPr id="179" name="Google Shape;179;p29"/>
          <p:cNvSpPr txBox="1"/>
          <p:nvPr>
            <p:ph idx="1" type="body"/>
          </p:nvPr>
        </p:nvSpPr>
        <p:spPr>
          <a:xfrm>
            <a:off x="611750" y="2276475"/>
            <a:ext cx="3999900" cy="2710200"/>
          </a:xfrm>
          <a:prstGeom prst="rect">
            <a:avLst/>
          </a:prstGeom>
        </p:spPr>
        <p:txBody>
          <a:bodyPr anchorCtr="0" anchor="t" bIns="91425" lIns="91425" spcFirstLastPara="1" rIns="91425" wrap="square" tIns="91425">
            <a:normAutofit/>
          </a:bodyPr>
          <a:lstStyle/>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Kindergarten Orientation</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Kindergarten/New Student/Family Tea</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Welcome Back Breakfast</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8th Grade Bake Sale (Brielle Day)</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Enrichment</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6th Grade Ice Cream Social</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Giving Tree</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Book Fair</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7th Grade Pancake Breakfast</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t/>
            </a:r>
            <a:endParaRPr/>
          </a:p>
        </p:txBody>
      </p:sp>
      <p:sp>
        <p:nvSpPr>
          <p:cNvPr id="180" name="Google Shape;180;p29"/>
          <p:cNvSpPr txBox="1"/>
          <p:nvPr>
            <p:ph idx="2" type="body"/>
          </p:nvPr>
        </p:nvSpPr>
        <p:spPr>
          <a:xfrm>
            <a:off x="4694100" y="2276475"/>
            <a:ext cx="3999900" cy="2710200"/>
          </a:xfrm>
          <a:prstGeom prst="rect">
            <a:avLst/>
          </a:prstGeom>
        </p:spPr>
        <p:txBody>
          <a:bodyPr anchorCtr="0" anchor="t" bIns="91425" lIns="91425" spcFirstLastPara="1" rIns="91425" wrap="square" tIns="91425">
            <a:normAutofit/>
          </a:bodyPr>
          <a:lstStyle/>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Restaurant Night</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Boys Event</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Cinderella Ball</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Earth Week</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Teacher Appreciation Week</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Plant Sale</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Field Day Shirts</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Missoula Theater WEek</a:t>
            </a:r>
            <a:endParaRPr sz="1400">
              <a:solidFill>
                <a:srgbClr val="1155CC"/>
              </a:solidFill>
            </a:endParaRPr>
          </a:p>
          <a:p>
            <a:pPr indent="-317500" lvl="1" marL="914400" rtl="0" algn="l">
              <a:lnSpc>
                <a:spcPct val="100000"/>
              </a:lnSpc>
              <a:spcBef>
                <a:spcPts val="0"/>
              </a:spcBef>
              <a:spcAft>
                <a:spcPts val="0"/>
              </a:spcAft>
              <a:buClr>
                <a:srgbClr val="1155CC"/>
              </a:buClr>
              <a:buSzPts val="1400"/>
              <a:buFont typeface="Roboto"/>
              <a:buChar char="○"/>
            </a:pPr>
            <a:r>
              <a:rPr lang="en" sz="1400">
                <a:solidFill>
                  <a:srgbClr val="1155CC"/>
                </a:solidFill>
              </a:rPr>
              <a:t>Year-End Gifts for Front Office &amp; Custodians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0"/>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Next Meetings</a:t>
            </a:r>
            <a:endParaRPr>
              <a:solidFill>
                <a:srgbClr val="F1C232"/>
              </a:solidFill>
            </a:endParaRPr>
          </a:p>
        </p:txBody>
      </p:sp>
      <p:sp>
        <p:nvSpPr>
          <p:cNvPr id="186" name="Google Shape;186;p30"/>
          <p:cNvSpPr txBox="1"/>
          <p:nvPr/>
        </p:nvSpPr>
        <p:spPr>
          <a:xfrm>
            <a:off x="261775" y="1910250"/>
            <a:ext cx="8652600" cy="1134000"/>
          </a:xfrm>
          <a:prstGeom prst="rect">
            <a:avLst/>
          </a:prstGeom>
          <a:noFill/>
          <a:ln>
            <a:noFill/>
          </a:ln>
        </p:spPr>
        <p:txBody>
          <a:bodyPr anchorCtr="0" anchor="t" bIns="91425" lIns="91425" spcFirstLastPara="1" rIns="91425" wrap="square" tIns="91425">
            <a:spAutoFit/>
          </a:bodyPr>
          <a:lstStyle/>
          <a:p>
            <a:pPr indent="0" lvl="0" marL="457200" rtl="0" algn="l">
              <a:spcBef>
                <a:spcPts val="100"/>
              </a:spcBef>
              <a:spcAft>
                <a:spcPts val="0"/>
              </a:spcAft>
              <a:buNone/>
            </a:pPr>
            <a:r>
              <a:t/>
            </a:r>
            <a:endParaRPr sz="2000">
              <a:solidFill>
                <a:srgbClr val="1155CC"/>
              </a:solidFill>
              <a:latin typeface="Times New Roman"/>
              <a:ea typeface="Times New Roman"/>
              <a:cs typeface="Times New Roman"/>
              <a:sym typeface="Times New Roman"/>
            </a:endParaRPr>
          </a:p>
          <a:p>
            <a:pPr indent="-355600" lvl="0" marL="457200" rtl="0" algn="l">
              <a:spcBef>
                <a:spcPts val="100"/>
              </a:spcBef>
              <a:spcAft>
                <a:spcPts val="0"/>
              </a:spcAft>
              <a:buClr>
                <a:srgbClr val="1155CC"/>
              </a:buClr>
              <a:buSzPts val="2000"/>
              <a:buFont typeface="Times New Roman"/>
              <a:buChar char="●"/>
            </a:pPr>
            <a:r>
              <a:rPr lang="en" sz="2000">
                <a:solidFill>
                  <a:srgbClr val="1155CC"/>
                </a:solidFill>
                <a:latin typeface="Times New Roman"/>
                <a:ea typeface="Times New Roman"/>
                <a:cs typeface="Times New Roman"/>
                <a:sym typeface="Times New Roman"/>
              </a:rPr>
              <a:t>May 18, 2022 - 7:00 pm</a:t>
            </a:r>
            <a:endParaRPr sz="2000">
              <a:solidFill>
                <a:srgbClr val="1155CC"/>
              </a:solidFill>
              <a:latin typeface="Times New Roman"/>
              <a:ea typeface="Times New Roman"/>
              <a:cs typeface="Times New Roman"/>
              <a:sym typeface="Times New Roman"/>
            </a:endParaRPr>
          </a:p>
          <a:p>
            <a:pPr indent="0" lvl="0" marL="0" rtl="0" algn="l">
              <a:spcBef>
                <a:spcPts val="100"/>
              </a:spcBef>
              <a:spcAft>
                <a:spcPts val="100"/>
              </a:spcAft>
              <a:buNone/>
            </a:pPr>
            <a:r>
              <a:t/>
            </a:r>
            <a:endParaRPr sz="2000">
              <a:solidFill>
                <a:srgbClr val="1155CC"/>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President Report:</a:t>
            </a:r>
            <a:endParaRPr>
              <a:solidFill>
                <a:srgbClr val="F1C232"/>
              </a:solidFill>
            </a:endParaRPr>
          </a:p>
        </p:txBody>
      </p:sp>
      <p:sp>
        <p:nvSpPr>
          <p:cNvPr id="75" name="Google Shape;75;p14"/>
          <p:cNvSpPr txBox="1"/>
          <p:nvPr>
            <p:ph idx="1" type="body"/>
          </p:nvPr>
        </p:nvSpPr>
        <p:spPr>
          <a:xfrm>
            <a:off x="3106300" y="1676400"/>
            <a:ext cx="6037800" cy="3467100"/>
          </a:xfrm>
          <a:prstGeom prst="rect">
            <a:avLst/>
          </a:prstGeom>
        </p:spPr>
        <p:txBody>
          <a:bodyPr anchorCtr="0" anchor="t" bIns="91425" lIns="91425" spcFirstLastPara="1" rIns="91425" wrap="square" tIns="91425">
            <a:normAutofit lnSpcReduction="20000"/>
          </a:bodyPr>
          <a:lstStyle/>
          <a:p>
            <a:pPr indent="0" lvl="0" marL="4572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298450" lvl="0" marL="457200" marR="0" rtl="0" algn="l">
              <a:lnSpc>
                <a:spcPct val="115000"/>
              </a:lnSpc>
              <a:spcBef>
                <a:spcPts val="1200"/>
              </a:spcBef>
              <a:spcAft>
                <a:spcPts val="0"/>
              </a:spcAft>
              <a:buClr>
                <a:srgbClr val="1155CC"/>
              </a:buClr>
              <a:buSzPts val="1100"/>
              <a:buFont typeface="Comic Sans MS"/>
              <a:buChar char="●"/>
            </a:pPr>
            <a:r>
              <a:rPr lang="en" sz="1100">
                <a:solidFill>
                  <a:srgbClr val="1155CC"/>
                </a:solidFill>
                <a:latin typeface="Comic Sans MS"/>
                <a:ea typeface="Comic Sans MS"/>
                <a:cs typeface="Comic Sans MS"/>
                <a:sym typeface="Comic Sans MS"/>
              </a:rPr>
              <a:t>Thank you to the committee chairs and volunteers for giving the PTO their time and effort to manage and execute successful events! </a:t>
            </a:r>
            <a:endParaRPr sz="1100">
              <a:solidFill>
                <a:srgbClr val="1155CC"/>
              </a:solidFill>
              <a:latin typeface="Comic Sans MS"/>
              <a:ea typeface="Comic Sans MS"/>
              <a:cs typeface="Comic Sans MS"/>
              <a:sym typeface="Comic Sans MS"/>
            </a:endParaRPr>
          </a:p>
          <a:p>
            <a:pPr indent="0" lvl="0" marL="9144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298450" lvl="0" marL="457200" marR="0" rtl="0" algn="l">
              <a:lnSpc>
                <a:spcPct val="115000"/>
              </a:lnSpc>
              <a:spcBef>
                <a:spcPts val="1200"/>
              </a:spcBef>
              <a:spcAft>
                <a:spcPts val="0"/>
              </a:spcAft>
              <a:buClr>
                <a:srgbClr val="1155CC"/>
              </a:buClr>
              <a:buSzPts val="1100"/>
              <a:buFont typeface="Comic Sans MS"/>
              <a:buChar char="●"/>
            </a:pPr>
            <a:r>
              <a:rPr lang="en" sz="1100">
                <a:solidFill>
                  <a:srgbClr val="1155CC"/>
                </a:solidFill>
                <a:latin typeface="Comic Sans MS"/>
                <a:ea typeface="Comic Sans MS"/>
                <a:cs typeface="Comic Sans MS"/>
                <a:sym typeface="Comic Sans MS"/>
              </a:rPr>
              <a:t>A special thank you to the teachers and staff for all they’ve done, especially during this last spike with Covid.  The PTO requested donations to help supply the teachers with wellness items.  Thank you to everyone who donated!</a:t>
            </a:r>
            <a:endParaRPr sz="1100">
              <a:solidFill>
                <a:srgbClr val="1155CC"/>
              </a:solidFill>
              <a:latin typeface="Comic Sans MS"/>
              <a:ea typeface="Comic Sans MS"/>
              <a:cs typeface="Comic Sans MS"/>
              <a:sym typeface="Comic Sans MS"/>
            </a:endParaRPr>
          </a:p>
          <a:p>
            <a:pPr indent="0" lvl="0" marL="9144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298450" lvl="0" marL="457200" marR="0" rtl="0" algn="l">
              <a:lnSpc>
                <a:spcPct val="115000"/>
              </a:lnSpc>
              <a:spcBef>
                <a:spcPts val="1200"/>
              </a:spcBef>
              <a:spcAft>
                <a:spcPts val="0"/>
              </a:spcAft>
              <a:buClr>
                <a:srgbClr val="1155CC"/>
              </a:buClr>
              <a:buSzPts val="1100"/>
              <a:buFont typeface="Comic Sans MS"/>
              <a:buChar char="●"/>
            </a:pPr>
            <a:r>
              <a:rPr lang="en" sz="1100">
                <a:solidFill>
                  <a:srgbClr val="1155CC"/>
                </a:solidFill>
                <a:latin typeface="Comic Sans MS"/>
                <a:ea typeface="Comic Sans MS"/>
                <a:cs typeface="Comic Sans MS"/>
                <a:sym typeface="Comic Sans MS"/>
              </a:rPr>
              <a:t>The PTO sponsored a lawn sign to help celebrate the 100th day of school!</a:t>
            </a:r>
            <a:endParaRPr sz="1100">
              <a:solidFill>
                <a:srgbClr val="1155CC"/>
              </a:solidFill>
              <a:latin typeface="Comic Sans MS"/>
              <a:ea typeface="Comic Sans MS"/>
              <a:cs typeface="Comic Sans MS"/>
              <a:sym typeface="Comic Sans MS"/>
            </a:endParaRPr>
          </a:p>
          <a:p>
            <a:pPr indent="0" lvl="0" marL="9144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0" lvl="0" marL="0" marR="0" rtl="0" algn="l">
              <a:lnSpc>
                <a:spcPct val="115000"/>
              </a:lnSpc>
              <a:spcBef>
                <a:spcPts val="1200"/>
              </a:spcBef>
              <a:spcAft>
                <a:spcPts val="0"/>
              </a:spcAft>
              <a:buNone/>
            </a:pPr>
            <a:r>
              <a:rPr lang="en" sz="1100">
                <a:solidFill>
                  <a:srgbClr val="1155CC"/>
                </a:solidFill>
                <a:latin typeface="Comic Sans MS"/>
                <a:ea typeface="Comic Sans MS"/>
                <a:cs typeface="Comic Sans MS"/>
                <a:sym typeface="Comic Sans MS"/>
              </a:rPr>
              <a:t> </a:t>
            </a:r>
            <a:endParaRPr sz="1100">
              <a:solidFill>
                <a:srgbClr val="1155CC"/>
              </a:solidFill>
              <a:latin typeface="Comic Sans MS"/>
              <a:ea typeface="Comic Sans MS"/>
              <a:cs typeface="Comic Sans MS"/>
              <a:sym typeface="Comic Sans MS"/>
            </a:endParaRPr>
          </a:p>
          <a:p>
            <a:pPr indent="0" lvl="0" marL="914400" marR="0" rtl="0" algn="l">
              <a:lnSpc>
                <a:spcPct val="115000"/>
              </a:lnSpc>
              <a:spcBef>
                <a:spcPts val="1200"/>
              </a:spcBef>
              <a:spcAft>
                <a:spcPts val="1200"/>
              </a:spcAft>
              <a:buNone/>
            </a:pPr>
            <a:r>
              <a:t/>
            </a:r>
            <a:endParaRPr sz="1100">
              <a:solidFill>
                <a:srgbClr val="1155CC"/>
              </a:solidFill>
              <a:latin typeface="Comic Sans MS"/>
              <a:ea typeface="Comic Sans MS"/>
              <a:cs typeface="Comic Sans MS"/>
              <a:sym typeface="Comic Sans MS"/>
            </a:endParaRPr>
          </a:p>
        </p:txBody>
      </p:sp>
      <p:pic>
        <p:nvPicPr>
          <p:cNvPr id="76" name="Google Shape;76;p14"/>
          <p:cNvPicPr preferRelativeResize="0"/>
          <p:nvPr/>
        </p:nvPicPr>
        <p:blipFill rotWithShape="1">
          <a:blip r:embed="rId3">
            <a:alphaModFix/>
          </a:blip>
          <a:srcRect b="0" l="0" r="0" t="61325"/>
          <a:stretch/>
        </p:blipFill>
        <p:spPr>
          <a:xfrm>
            <a:off x="3741475" y="4020150"/>
            <a:ext cx="5402626" cy="1123350"/>
          </a:xfrm>
          <a:prstGeom prst="rect">
            <a:avLst/>
          </a:prstGeom>
          <a:noFill/>
          <a:ln>
            <a:noFill/>
          </a:ln>
        </p:spPr>
      </p:pic>
      <p:pic>
        <p:nvPicPr>
          <p:cNvPr id="77" name="Google Shape;77;p14"/>
          <p:cNvPicPr preferRelativeResize="0"/>
          <p:nvPr/>
        </p:nvPicPr>
        <p:blipFill>
          <a:blip r:embed="rId4">
            <a:alphaModFix/>
          </a:blip>
          <a:stretch>
            <a:fillRect/>
          </a:stretch>
        </p:blipFill>
        <p:spPr>
          <a:xfrm>
            <a:off x="0" y="1676400"/>
            <a:ext cx="3106299" cy="3467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President Report:</a:t>
            </a:r>
            <a:endParaRPr>
              <a:solidFill>
                <a:srgbClr val="F1C232"/>
              </a:solidFill>
            </a:endParaRPr>
          </a:p>
        </p:txBody>
      </p:sp>
      <p:sp>
        <p:nvSpPr>
          <p:cNvPr id="83" name="Google Shape;83;p15"/>
          <p:cNvSpPr txBox="1"/>
          <p:nvPr>
            <p:ph idx="1" type="body"/>
          </p:nvPr>
        </p:nvSpPr>
        <p:spPr>
          <a:xfrm>
            <a:off x="100" y="1676400"/>
            <a:ext cx="9144000" cy="3467100"/>
          </a:xfrm>
          <a:prstGeom prst="rect">
            <a:avLst/>
          </a:prstGeom>
        </p:spPr>
        <p:txBody>
          <a:bodyPr anchorCtr="0" anchor="t" bIns="91425" lIns="91425" spcFirstLastPara="1" rIns="91425" wrap="square" tIns="91425">
            <a:normAutofit/>
          </a:bodyPr>
          <a:lstStyle/>
          <a:p>
            <a:pPr indent="0" lvl="0" marL="4572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0" lvl="0" marL="4572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298450" lvl="0" marL="457200" marR="0" rtl="0" algn="l">
              <a:lnSpc>
                <a:spcPct val="115000"/>
              </a:lnSpc>
              <a:spcBef>
                <a:spcPts val="1200"/>
              </a:spcBef>
              <a:spcAft>
                <a:spcPts val="0"/>
              </a:spcAft>
              <a:buClr>
                <a:srgbClr val="1155CC"/>
              </a:buClr>
              <a:buSzPts val="1100"/>
              <a:buFont typeface="Comic Sans MS"/>
              <a:buChar char="●"/>
            </a:pPr>
            <a:r>
              <a:rPr lang="en" sz="1100">
                <a:solidFill>
                  <a:srgbClr val="1155CC"/>
                </a:solidFill>
                <a:latin typeface="Comic Sans MS"/>
                <a:ea typeface="Comic Sans MS"/>
                <a:cs typeface="Comic Sans MS"/>
                <a:sym typeface="Comic Sans MS"/>
              </a:rPr>
              <a:t>Bylaw changes:  </a:t>
            </a:r>
            <a:endParaRPr sz="1100">
              <a:solidFill>
                <a:srgbClr val="1155CC"/>
              </a:solidFill>
              <a:latin typeface="Comic Sans MS"/>
              <a:ea typeface="Comic Sans MS"/>
              <a:cs typeface="Comic Sans MS"/>
              <a:sym typeface="Comic Sans MS"/>
            </a:endParaRPr>
          </a:p>
          <a:p>
            <a:pPr indent="-298450" lvl="1" marL="1371600" marR="0" rtl="0" algn="l">
              <a:lnSpc>
                <a:spcPct val="115000"/>
              </a:lnSpc>
              <a:spcBef>
                <a:spcPts val="0"/>
              </a:spcBef>
              <a:spcAft>
                <a:spcPts val="0"/>
              </a:spcAft>
              <a:buClr>
                <a:srgbClr val="1155CC"/>
              </a:buClr>
              <a:buSzPts val="1100"/>
              <a:buFont typeface="Comic Sans MS"/>
              <a:buChar char="○"/>
            </a:pPr>
            <a:r>
              <a:rPr lang="en" sz="1100">
                <a:solidFill>
                  <a:srgbClr val="1155CC"/>
                </a:solidFill>
                <a:latin typeface="Comic Sans MS"/>
                <a:ea typeface="Comic Sans MS"/>
                <a:cs typeface="Comic Sans MS"/>
                <a:sym typeface="Comic Sans MS"/>
              </a:rPr>
              <a:t>Merging both the Program and Enrichment Officer and Hospitality Officer under the responsibilities of the Co-President position.</a:t>
            </a:r>
            <a:endParaRPr sz="1100">
              <a:solidFill>
                <a:srgbClr val="1155CC"/>
              </a:solidFill>
              <a:latin typeface="Comic Sans MS"/>
              <a:ea typeface="Comic Sans MS"/>
              <a:cs typeface="Comic Sans MS"/>
              <a:sym typeface="Comic Sans MS"/>
            </a:endParaRPr>
          </a:p>
          <a:p>
            <a:pPr indent="-298450" lvl="1" marL="1371600" marR="0" rtl="0" algn="l">
              <a:lnSpc>
                <a:spcPct val="115000"/>
              </a:lnSpc>
              <a:spcBef>
                <a:spcPts val="0"/>
              </a:spcBef>
              <a:spcAft>
                <a:spcPts val="0"/>
              </a:spcAft>
              <a:buClr>
                <a:srgbClr val="1155CC"/>
              </a:buClr>
              <a:buSzPts val="1100"/>
              <a:buFont typeface="Comic Sans MS"/>
              <a:buChar char="○"/>
            </a:pPr>
            <a:r>
              <a:rPr lang="en" sz="1100">
                <a:solidFill>
                  <a:srgbClr val="1155CC"/>
                </a:solidFill>
                <a:latin typeface="Comic Sans MS"/>
                <a:ea typeface="Comic Sans MS"/>
                <a:cs typeface="Comic Sans MS"/>
                <a:sym typeface="Comic Sans MS"/>
              </a:rPr>
              <a:t>Merging the Publicity Officer with the Secretary position.</a:t>
            </a:r>
            <a:endParaRPr sz="1100">
              <a:solidFill>
                <a:srgbClr val="1155CC"/>
              </a:solidFill>
              <a:latin typeface="Comic Sans MS"/>
              <a:ea typeface="Comic Sans MS"/>
              <a:cs typeface="Comic Sans MS"/>
              <a:sym typeface="Comic Sans MS"/>
            </a:endParaRPr>
          </a:p>
          <a:p>
            <a:pPr indent="-298450" lvl="1" marL="1371600" marR="0" rtl="0" algn="l">
              <a:lnSpc>
                <a:spcPct val="115000"/>
              </a:lnSpc>
              <a:spcBef>
                <a:spcPts val="0"/>
              </a:spcBef>
              <a:spcAft>
                <a:spcPts val="0"/>
              </a:spcAft>
              <a:buClr>
                <a:srgbClr val="1155CC"/>
              </a:buClr>
              <a:buSzPts val="1100"/>
              <a:buFont typeface="Comic Sans MS"/>
              <a:buChar char="○"/>
            </a:pPr>
            <a:r>
              <a:rPr lang="en" sz="1100">
                <a:solidFill>
                  <a:srgbClr val="1155CC"/>
                </a:solidFill>
                <a:latin typeface="Comic Sans MS"/>
                <a:ea typeface="Comic Sans MS"/>
                <a:cs typeface="Comic Sans MS"/>
                <a:sym typeface="Comic Sans MS"/>
              </a:rPr>
              <a:t>Merging Membership Officer with the Vice President position.</a:t>
            </a:r>
            <a:endParaRPr sz="1100">
              <a:solidFill>
                <a:srgbClr val="1155CC"/>
              </a:solidFill>
              <a:latin typeface="Comic Sans MS"/>
              <a:ea typeface="Comic Sans MS"/>
              <a:cs typeface="Comic Sans MS"/>
              <a:sym typeface="Comic Sans MS"/>
            </a:endParaRPr>
          </a:p>
          <a:p>
            <a:pPr indent="-298450" lvl="1" marL="1371600" marR="0" rtl="0" algn="l">
              <a:lnSpc>
                <a:spcPct val="115000"/>
              </a:lnSpc>
              <a:spcBef>
                <a:spcPts val="0"/>
              </a:spcBef>
              <a:spcAft>
                <a:spcPts val="0"/>
              </a:spcAft>
              <a:buClr>
                <a:srgbClr val="1155CC"/>
              </a:buClr>
              <a:buSzPts val="1100"/>
              <a:buFont typeface="Comic Sans MS"/>
              <a:buChar char="○"/>
            </a:pPr>
            <a:r>
              <a:rPr lang="en" sz="1100">
                <a:solidFill>
                  <a:srgbClr val="1155CC"/>
                </a:solidFill>
                <a:latin typeface="Comic Sans MS"/>
                <a:ea typeface="Comic Sans MS"/>
                <a:cs typeface="Comic Sans MS"/>
                <a:sym typeface="Comic Sans MS"/>
              </a:rPr>
              <a:t>Terms will now be up to two years per board position.</a:t>
            </a:r>
            <a:endParaRPr sz="1100">
              <a:solidFill>
                <a:srgbClr val="1155CC"/>
              </a:solidFill>
              <a:latin typeface="Comic Sans MS"/>
              <a:ea typeface="Comic Sans MS"/>
              <a:cs typeface="Comic Sans MS"/>
              <a:sym typeface="Comic Sans MS"/>
            </a:endParaRPr>
          </a:p>
          <a:p>
            <a:pPr indent="-298450" lvl="1" marL="1371600" marR="0" rtl="0" algn="l">
              <a:lnSpc>
                <a:spcPct val="115000"/>
              </a:lnSpc>
              <a:spcBef>
                <a:spcPts val="0"/>
              </a:spcBef>
              <a:spcAft>
                <a:spcPts val="0"/>
              </a:spcAft>
              <a:buClr>
                <a:srgbClr val="1155CC"/>
              </a:buClr>
              <a:buSzPts val="1100"/>
              <a:buFont typeface="Comic Sans MS"/>
              <a:buChar char="○"/>
            </a:pPr>
            <a:r>
              <a:rPr lang="en" sz="1100">
                <a:solidFill>
                  <a:srgbClr val="1155CC"/>
                </a:solidFill>
                <a:latin typeface="Comic Sans MS"/>
                <a:ea typeface="Comic Sans MS"/>
                <a:cs typeface="Comic Sans MS"/>
                <a:sym typeface="Comic Sans MS"/>
              </a:rPr>
              <a:t>General meetings must take place a minimum of 3 times per school year. </a:t>
            </a:r>
            <a:endParaRPr sz="1100">
              <a:solidFill>
                <a:srgbClr val="1155CC"/>
              </a:solidFill>
              <a:latin typeface="Comic Sans MS"/>
              <a:ea typeface="Comic Sans MS"/>
              <a:cs typeface="Comic Sans MS"/>
              <a:sym typeface="Comic Sans MS"/>
            </a:endParaRPr>
          </a:p>
          <a:p>
            <a:pPr indent="-298450" lvl="1" marL="1371600" marR="0" rtl="0" algn="l">
              <a:lnSpc>
                <a:spcPct val="115000"/>
              </a:lnSpc>
              <a:spcBef>
                <a:spcPts val="0"/>
              </a:spcBef>
              <a:spcAft>
                <a:spcPts val="0"/>
              </a:spcAft>
              <a:buClr>
                <a:srgbClr val="1155CC"/>
              </a:buClr>
              <a:buSzPts val="1100"/>
              <a:buFont typeface="Comic Sans MS"/>
              <a:buChar char="○"/>
            </a:pPr>
            <a:r>
              <a:rPr lang="en" sz="1100">
                <a:solidFill>
                  <a:srgbClr val="1155CC"/>
                </a:solidFill>
                <a:latin typeface="Comic Sans MS"/>
                <a:ea typeface="Comic Sans MS"/>
                <a:cs typeface="Comic Sans MS"/>
                <a:sym typeface="Comic Sans MS"/>
              </a:rPr>
              <a:t>Membership year will now be August to July</a:t>
            </a:r>
            <a:endParaRPr sz="1100">
              <a:solidFill>
                <a:srgbClr val="1155CC"/>
              </a:solidFill>
              <a:latin typeface="Comic Sans MS"/>
              <a:ea typeface="Comic Sans MS"/>
              <a:cs typeface="Comic Sans MS"/>
              <a:sym typeface="Comic Sans MS"/>
            </a:endParaRPr>
          </a:p>
          <a:p>
            <a:pPr indent="0" lvl="0" marL="9144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0" lvl="0" marL="0" marR="0" rtl="0" algn="l">
              <a:lnSpc>
                <a:spcPct val="115000"/>
              </a:lnSpc>
              <a:spcBef>
                <a:spcPts val="1200"/>
              </a:spcBef>
              <a:spcAft>
                <a:spcPts val="0"/>
              </a:spcAft>
              <a:buNone/>
            </a:pPr>
            <a:r>
              <a:rPr lang="en" sz="1100">
                <a:solidFill>
                  <a:srgbClr val="1155CC"/>
                </a:solidFill>
                <a:latin typeface="Comic Sans MS"/>
                <a:ea typeface="Comic Sans MS"/>
                <a:cs typeface="Comic Sans MS"/>
                <a:sym typeface="Comic Sans MS"/>
              </a:rPr>
              <a:t> </a:t>
            </a:r>
            <a:endParaRPr sz="1100">
              <a:solidFill>
                <a:srgbClr val="1155CC"/>
              </a:solidFill>
              <a:latin typeface="Comic Sans MS"/>
              <a:ea typeface="Comic Sans MS"/>
              <a:cs typeface="Comic Sans MS"/>
              <a:sym typeface="Comic Sans MS"/>
            </a:endParaRPr>
          </a:p>
          <a:p>
            <a:pPr indent="0" lvl="0" marL="914400" marR="0" rtl="0" algn="l">
              <a:lnSpc>
                <a:spcPct val="115000"/>
              </a:lnSpc>
              <a:spcBef>
                <a:spcPts val="1200"/>
              </a:spcBef>
              <a:spcAft>
                <a:spcPts val="1200"/>
              </a:spcAft>
              <a:buNone/>
            </a:pPr>
            <a:r>
              <a:t/>
            </a:r>
            <a:endParaRPr sz="1100">
              <a:solidFill>
                <a:srgbClr val="1155CC"/>
              </a:solidFill>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Treasurer </a:t>
            </a:r>
            <a:r>
              <a:rPr lang="en">
                <a:solidFill>
                  <a:srgbClr val="F1C232"/>
                </a:solidFill>
              </a:rPr>
              <a:t>Report:</a:t>
            </a:r>
            <a:endParaRPr>
              <a:solidFill>
                <a:srgbClr val="F1C232"/>
              </a:solidFill>
            </a:endParaRPr>
          </a:p>
        </p:txBody>
      </p:sp>
      <p:sp>
        <p:nvSpPr>
          <p:cNvPr id="89" name="Google Shape;89;p16"/>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p>
            <a:pPr indent="0" lvl="0" marL="457200" rtl="0" algn="l">
              <a:spcBef>
                <a:spcPts val="1200"/>
              </a:spcBef>
              <a:spcAft>
                <a:spcPts val="0"/>
              </a:spcAft>
              <a:buNone/>
            </a:pPr>
            <a:r>
              <a:t/>
            </a:r>
            <a:endParaRPr sz="1600">
              <a:solidFill>
                <a:srgbClr val="1155CC"/>
              </a:solidFill>
              <a:latin typeface="Comic Sans MS"/>
              <a:ea typeface="Comic Sans MS"/>
              <a:cs typeface="Comic Sans MS"/>
              <a:sym typeface="Comic Sans MS"/>
            </a:endParaRPr>
          </a:p>
          <a:p>
            <a:pPr indent="-330200" lvl="0" marL="457200" rtl="0" algn="l">
              <a:spcBef>
                <a:spcPts val="1200"/>
              </a:spcBef>
              <a:spcAft>
                <a:spcPts val="0"/>
              </a:spcAft>
              <a:buClr>
                <a:srgbClr val="1155CC"/>
              </a:buClr>
              <a:buSzPts val="1600"/>
              <a:buFont typeface="Comic Sans MS"/>
              <a:buChar char="●"/>
            </a:pPr>
            <a:r>
              <a:rPr lang="en" sz="1600">
                <a:solidFill>
                  <a:srgbClr val="1155CC"/>
                </a:solidFill>
                <a:latin typeface="Comic Sans MS"/>
                <a:ea typeface="Comic Sans MS"/>
                <a:cs typeface="Comic Sans MS"/>
                <a:sym typeface="Comic Sans MS"/>
              </a:rPr>
              <a:t>Account Balances: </a:t>
            </a:r>
            <a:endParaRPr sz="1600">
              <a:solidFill>
                <a:srgbClr val="1155CC"/>
              </a:solidFill>
              <a:latin typeface="Comic Sans MS"/>
              <a:ea typeface="Comic Sans MS"/>
              <a:cs typeface="Comic Sans MS"/>
              <a:sym typeface="Comic Sans MS"/>
            </a:endParaRPr>
          </a:p>
          <a:p>
            <a:pPr indent="-330200" lvl="1" marL="914400" rtl="0" algn="l">
              <a:spcBef>
                <a:spcPts val="0"/>
              </a:spcBef>
              <a:spcAft>
                <a:spcPts val="0"/>
              </a:spcAft>
              <a:buClr>
                <a:srgbClr val="1155CC"/>
              </a:buClr>
              <a:buSzPts val="1600"/>
              <a:buFont typeface="Comic Sans MS"/>
              <a:buChar char="○"/>
            </a:pPr>
            <a:r>
              <a:rPr lang="en" sz="1600">
                <a:solidFill>
                  <a:srgbClr val="1155CC"/>
                </a:solidFill>
                <a:latin typeface="Comic Sans MS"/>
                <a:ea typeface="Comic Sans MS"/>
                <a:cs typeface="Comic Sans MS"/>
                <a:sym typeface="Comic Sans MS"/>
              </a:rPr>
              <a:t>Main</a:t>
            </a:r>
            <a:endParaRPr sz="1600">
              <a:solidFill>
                <a:srgbClr val="1155CC"/>
              </a:solidFill>
              <a:latin typeface="Comic Sans MS"/>
              <a:ea typeface="Comic Sans MS"/>
              <a:cs typeface="Comic Sans MS"/>
              <a:sym typeface="Comic Sans MS"/>
            </a:endParaRPr>
          </a:p>
          <a:p>
            <a:pPr indent="-330200" lvl="1" marL="914400" rtl="0" algn="l">
              <a:spcBef>
                <a:spcPts val="0"/>
              </a:spcBef>
              <a:spcAft>
                <a:spcPts val="0"/>
              </a:spcAft>
              <a:buClr>
                <a:srgbClr val="1155CC"/>
              </a:buClr>
              <a:buSzPts val="1600"/>
              <a:buFont typeface="Comic Sans MS"/>
              <a:buChar char="○"/>
            </a:pPr>
            <a:r>
              <a:rPr lang="en" sz="1600">
                <a:solidFill>
                  <a:srgbClr val="1155CC"/>
                </a:solidFill>
                <a:latin typeface="Comic Sans MS"/>
                <a:ea typeface="Comic Sans MS"/>
                <a:cs typeface="Comic Sans MS"/>
                <a:sym typeface="Comic Sans MS"/>
              </a:rPr>
              <a:t>Class 2022</a:t>
            </a:r>
            <a:endParaRPr sz="1600">
              <a:solidFill>
                <a:srgbClr val="1155CC"/>
              </a:solidFill>
              <a:latin typeface="Comic Sans MS"/>
              <a:ea typeface="Comic Sans MS"/>
              <a:cs typeface="Comic Sans MS"/>
              <a:sym typeface="Comic Sans MS"/>
            </a:endParaRPr>
          </a:p>
          <a:p>
            <a:pPr indent="-330200" lvl="1" marL="914400" rtl="0" algn="l">
              <a:spcBef>
                <a:spcPts val="0"/>
              </a:spcBef>
              <a:spcAft>
                <a:spcPts val="0"/>
              </a:spcAft>
              <a:buClr>
                <a:srgbClr val="1155CC"/>
              </a:buClr>
              <a:buSzPts val="1600"/>
              <a:buFont typeface="Comic Sans MS"/>
              <a:buChar char="○"/>
            </a:pPr>
            <a:r>
              <a:rPr lang="en" sz="1600">
                <a:solidFill>
                  <a:srgbClr val="1155CC"/>
                </a:solidFill>
                <a:latin typeface="Comic Sans MS"/>
                <a:ea typeface="Comic Sans MS"/>
                <a:cs typeface="Comic Sans MS"/>
                <a:sym typeface="Comic Sans MS"/>
              </a:rPr>
              <a:t>Class 2023</a:t>
            </a:r>
            <a:endParaRPr sz="1600">
              <a:solidFill>
                <a:srgbClr val="1155CC"/>
              </a:solidFill>
              <a:latin typeface="Comic Sans MS"/>
              <a:ea typeface="Comic Sans MS"/>
              <a:cs typeface="Comic Sans MS"/>
              <a:sym typeface="Comic Sans MS"/>
            </a:endParaRPr>
          </a:p>
          <a:p>
            <a:pPr indent="-330200" lvl="1" marL="914400" rtl="0" algn="l">
              <a:spcBef>
                <a:spcPts val="0"/>
              </a:spcBef>
              <a:spcAft>
                <a:spcPts val="0"/>
              </a:spcAft>
              <a:buClr>
                <a:srgbClr val="1155CC"/>
              </a:buClr>
              <a:buSzPts val="1600"/>
              <a:buFont typeface="Comic Sans MS"/>
              <a:buChar char="○"/>
            </a:pPr>
            <a:r>
              <a:rPr lang="en" sz="1600">
                <a:solidFill>
                  <a:srgbClr val="1155CC"/>
                </a:solidFill>
                <a:latin typeface="Comic Sans MS"/>
                <a:ea typeface="Comic Sans MS"/>
                <a:cs typeface="Comic Sans MS"/>
                <a:sym typeface="Comic Sans MS"/>
              </a:rPr>
              <a:t>Class 2024</a:t>
            </a:r>
            <a:endParaRPr sz="1600">
              <a:solidFill>
                <a:srgbClr val="1155CC"/>
              </a:solidFill>
              <a:latin typeface="Comic Sans MS"/>
              <a:ea typeface="Comic Sans MS"/>
              <a:cs typeface="Comic Sans MS"/>
              <a:sym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ph type="title"/>
          </p:nvPr>
        </p:nvSpPr>
        <p:spPr>
          <a:xfrm>
            <a:off x="490250" y="488250"/>
            <a:ext cx="8438400" cy="4090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F1C232"/>
                </a:solidFill>
              </a:rPr>
              <a:t>Principal Report</a:t>
            </a:r>
            <a:endParaRPr>
              <a:solidFill>
                <a:srgbClr val="F1C23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8"/>
          <p:cNvPicPr preferRelativeResize="0"/>
          <p:nvPr/>
        </p:nvPicPr>
        <p:blipFill>
          <a:blip r:embed="rId3">
            <a:alphaModFix/>
          </a:blip>
          <a:stretch>
            <a:fillRect/>
          </a:stretch>
        </p:blipFill>
        <p:spPr>
          <a:xfrm>
            <a:off x="0" y="1676775"/>
            <a:ext cx="2859226" cy="3466726"/>
          </a:xfrm>
          <a:prstGeom prst="rect">
            <a:avLst/>
          </a:prstGeom>
          <a:noFill/>
          <a:ln>
            <a:noFill/>
          </a:ln>
        </p:spPr>
      </p:pic>
      <p:sp>
        <p:nvSpPr>
          <p:cNvPr id="100" name="Google Shape;100;p18"/>
          <p:cNvSpPr txBox="1"/>
          <p:nvPr>
            <p:ph type="title"/>
          </p:nvPr>
        </p:nvSpPr>
        <p:spPr>
          <a:xfrm>
            <a:off x="0" y="754250"/>
            <a:ext cx="9144000" cy="767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F1C232"/>
                </a:solidFill>
              </a:rPr>
              <a:t>50/50 Raffle Tickets</a:t>
            </a:r>
            <a:endParaRPr>
              <a:solidFill>
                <a:srgbClr val="F1C232"/>
              </a:solidFill>
            </a:endParaRPr>
          </a:p>
        </p:txBody>
      </p:sp>
      <p:sp>
        <p:nvSpPr>
          <p:cNvPr id="101" name="Google Shape;101;p18"/>
          <p:cNvSpPr txBox="1"/>
          <p:nvPr>
            <p:ph idx="1" type="body"/>
          </p:nvPr>
        </p:nvSpPr>
        <p:spPr>
          <a:xfrm>
            <a:off x="2859225" y="2159950"/>
            <a:ext cx="3425700" cy="2649600"/>
          </a:xfrm>
          <a:prstGeom prst="rect">
            <a:avLst/>
          </a:prstGeom>
        </p:spPr>
        <p:txBody>
          <a:bodyPr anchorCtr="0" anchor="t" bIns="91425" lIns="91425" spcFirstLastPara="1" rIns="91425" wrap="square" tIns="91425">
            <a:normAutofit/>
          </a:bodyPr>
          <a:lstStyle/>
          <a:p>
            <a:pPr indent="-304800" lvl="0" marL="457200" rtl="0" algn="l">
              <a:lnSpc>
                <a:spcPct val="115000"/>
              </a:lnSpc>
              <a:spcBef>
                <a:spcPts val="0"/>
              </a:spcBef>
              <a:spcAft>
                <a:spcPts val="0"/>
              </a:spcAft>
              <a:buClr>
                <a:srgbClr val="1155CC"/>
              </a:buClr>
              <a:buSzPts val="1200"/>
              <a:buFont typeface="Arial"/>
              <a:buChar char="●"/>
            </a:pPr>
            <a:r>
              <a:rPr lang="en" sz="1200">
                <a:solidFill>
                  <a:srgbClr val="1155CC"/>
                </a:solidFill>
                <a:latin typeface="Arial"/>
                <a:ea typeface="Arial"/>
                <a:cs typeface="Arial"/>
                <a:sym typeface="Arial"/>
              </a:rPr>
              <a:t>Committee Chair – Kayte Keller</a:t>
            </a:r>
            <a:endParaRPr sz="1200">
              <a:solidFill>
                <a:srgbClr val="1155CC"/>
              </a:solidFill>
              <a:latin typeface="Arial"/>
              <a:ea typeface="Arial"/>
              <a:cs typeface="Arial"/>
              <a:sym typeface="Arial"/>
            </a:endParaRPr>
          </a:p>
          <a:p>
            <a:pPr indent="-228600" lvl="0" marL="457200" rtl="0" algn="l">
              <a:lnSpc>
                <a:spcPct val="115000"/>
              </a:lnSpc>
              <a:spcBef>
                <a:spcPts val="0"/>
              </a:spcBef>
              <a:spcAft>
                <a:spcPts val="0"/>
              </a:spcAft>
              <a:buNone/>
            </a:pPr>
            <a:r>
              <a:t/>
            </a:r>
            <a:endParaRPr sz="1200">
              <a:solidFill>
                <a:srgbClr val="1155CC"/>
              </a:solidFill>
              <a:latin typeface="Arial"/>
              <a:ea typeface="Arial"/>
              <a:cs typeface="Arial"/>
              <a:sym typeface="Arial"/>
            </a:endParaRPr>
          </a:p>
          <a:p>
            <a:pPr indent="-302625" lvl="1" marL="457200" rtl="0" algn="l">
              <a:lnSpc>
                <a:spcPct val="115000"/>
              </a:lnSpc>
              <a:spcBef>
                <a:spcPts val="0"/>
              </a:spcBef>
              <a:spcAft>
                <a:spcPts val="0"/>
              </a:spcAft>
              <a:buClr>
                <a:srgbClr val="1155CC"/>
              </a:buClr>
              <a:buSzPts val="1166"/>
              <a:buFont typeface="Comic Sans MS"/>
              <a:buChar char="○"/>
            </a:pPr>
            <a:r>
              <a:rPr lang="en" sz="1100">
                <a:solidFill>
                  <a:srgbClr val="1155CC"/>
                </a:solidFill>
                <a:latin typeface="Arial"/>
                <a:ea typeface="Arial"/>
                <a:cs typeface="Arial"/>
                <a:sym typeface="Arial"/>
              </a:rPr>
              <a:t>Total of 816 tickets sold for a grand total pot of $16,320 with a net proceeds of $7,995.</a:t>
            </a:r>
            <a:endParaRPr sz="1100">
              <a:solidFill>
                <a:srgbClr val="1155CC"/>
              </a:solidFill>
              <a:latin typeface="Arial"/>
              <a:ea typeface="Arial"/>
              <a:cs typeface="Arial"/>
              <a:sym typeface="Arial"/>
            </a:endParaRPr>
          </a:p>
          <a:p>
            <a:pPr indent="0" lvl="0" marL="914400" rtl="0" algn="l">
              <a:lnSpc>
                <a:spcPct val="115000"/>
              </a:lnSpc>
              <a:spcBef>
                <a:spcPts val="0"/>
              </a:spcBef>
              <a:spcAft>
                <a:spcPts val="0"/>
              </a:spcAft>
              <a:buNone/>
            </a:pPr>
            <a:r>
              <a:t/>
            </a:r>
            <a:endParaRPr sz="1100">
              <a:solidFill>
                <a:srgbClr val="1155CC"/>
              </a:solidFill>
              <a:latin typeface="Arial"/>
              <a:ea typeface="Arial"/>
              <a:cs typeface="Arial"/>
              <a:sym typeface="Arial"/>
            </a:endParaRPr>
          </a:p>
          <a:p>
            <a:pPr indent="-302625" lvl="1" marL="457200" rtl="0" algn="l">
              <a:lnSpc>
                <a:spcPct val="115000"/>
              </a:lnSpc>
              <a:spcBef>
                <a:spcPts val="0"/>
              </a:spcBef>
              <a:spcAft>
                <a:spcPts val="0"/>
              </a:spcAft>
              <a:buClr>
                <a:srgbClr val="1155CC"/>
              </a:buClr>
              <a:buSzPts val="1166"/>
              <a:buFont typeface="Comic Sans MS"/>
              <a:buChar char="○"/>
            </a:pPr>
            <a:r>
              <a:rPr lang="en" sz="1100">
                <a:solidFill>
                  <a:srgbClr val="1155CC"/>
                </a:solidFill>
                <a:latin typeface="Arial"/>
                <a:ea typeface="Arial"/>
                <a:cs typeface="Arial"/>
                <a:sym typeface="Arial"/>
              </a:rPr>
              <a:t>Winning ticket pulled on October 29</a:t>
            </a:r>
            <a:r>
              <a:rPr baseline="30000" lang="en" sz="1800">
                <a:solidFill>
                  <a:srgbClr val="1155CC"/>
                </a:solidFill>
                <a:latin typeface="Arial"/>
                <a:ea typeface="Arial"/>
                <a:cs typeface="Arial"/>
                <a:sym typeface="Arial"/>
              </a:rPr>
              <a:t>th</a:t>
            </a:r>
            <a:r>
              <a:rPr lang="en" sz="1100">
                <a:solidFill>
                  <a:srgbClr val="1155CC"/>
                </a:solidFill>
                <a:latin typeface="Arial"/>
                <a:ea typeface="Arial"/>
                <a:cs typeface="Arial"/>
                <a:sym typeface="Arial"/>
              </a:rPr>
              <a:t> by Mrs. Carlson, and the winner was…..</a:t>
            </a:r>
            <a:endParaRPr sz="1100">
              <a:solidFill>
                <a:srgbClr val="1155CC"/>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rgbClr val="1155CC"/>
              </a:solidFill>
              <a:latin typeface="Arial"/>
              <a:ea typeface="Arial"/>
              <a:cs typeface="Arial"/>
              <a:sym typeface="Arial"/>
            </a:endParaRPr>
          </a:p>
          <a:p>
            <a:pPr indent="-302625" lvl="1" marL="457200" rtl="0" algn="l">
              <a:lnSpc>
                <a:spcPct val="115000"/>
              </a:lnSpc>
              <a:spcBef>
                <a:spcPts val="0"/>
              </a:spcBef>
              <a:spcAft>
                <a:spcPts val="0"/>
              </a:spcAft>
              <a:buClr>
                <a:srgbClr val="1155CC"/>
              </a:buClr>
              <a:buSzPts val="1166"/>
              <a:buFont typeface="Comic Sans MS"/>
              <a:buChar char="○"/>
            </a:pPr>
            <a:r>
              <a:rPr lang="en" sz="1100">
                <a:solidFill>
                  <a:srgbClr val="1155CC"/>
                </a:solidFill>
                <a:latin typeface="Arial"/>
                <a:ea typeface="Arial"/>
                <a:cs typeface="Arial"/>
                <a:sym typeface="Arial"/>
              </a:rPr>
              <a:t>Ellen Viscelglia - CONGRATULATIONS!</a:t>
            </a:r>
            <a:endParaRPr sz="1265">
              <a:solidFill>
                <a:srgbClr val="1155CC"/>
              </a:solidFill>
              <a:latin typeface="Comic Sans MS"/>
              <a:ea typeface="Comic Sans MS"/>
              <a:cs typeface="Comic Sans MS"/>
              <a:sym typeface="Comic Sans MS"/>
            </a:endParaRPr>
          </a:p>
          <a:p>
            <a:pPr indent="0" lvl="0" marL="457200" rtl="0" algn="l">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1155CC"/>
              </a:solidFill>
              <a:latin typeface="Times New Roman"/>
              <a:ea typeface="Times New Roman"/>
              <a:cs typeface="Times New Roman"/>
              <a:sym typeface="Times New Roman"/>
            </a:endParaRPr>
          </a:p>
        </p:txBody>
      </p:sp>
      <p:pic>
        <p:nvPicPr>
          <p:cNvPr id="102" name="Google Shape;102;p18"/>
          <p:cNvPicPr preferRelativeResize="0"/>
          <p:nvPr/>
        </p:nvPicPr>
        <p:blipFill>
          <a:blip r:embed="rId4">
            <a:alphaModFix/>
          </a:blip>
          <a:stretch>
            <a:fillRect/>
          </a:stretch>
        </p:blipFill>
        <p:spPr>
          <a:xfrm>
            <a:off x="6284775" y="1676775"/>
            <a:ext cx="2859225" cy="34667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Spiritwear Sale</a:t>
            </a:r>
            <a:endParaRPr>
              <a:solidFill>
                <a:srgbClr val="F1C232"/>
              </a:solidFill>
            </a:endParaRPr>
          </a:p>
        </p:txBody>
      </p:sp>
      <p:sp>
        <p:nvSpPr>
          <p:cNvPr id="108" name="Google Shape;108;p19"/>
          <p:cNvSpPr txBox="1"/>
          <p:nvPr>
            <p:ph idx="1" type="body"/>
          </p:nvPr>
        </p:nvSpPr>
        <p:spPr>
          <a:xfrm>
            <a:off x="198100" y="1733375"/>
            <a:ext cx="5341800" cy="3367800"/>
          </a:xfrm>
          <a:prstGeom prst="rect">
            <a:avLst/>
          </a:prstGeom>
        </p:spPr>
        <p:txBody>
          <a:bodyPr anchorCtr="0" anchor="t" bIns="91425" lIns="91425" spcFirstLastPara="1" rIns="91425" wrap="square" tIns="91425">
            <a:normAutofit fontScale="77500" lnSpcReduction="20000"/>
          </a:bodyPr>
          <a:lstStyle/>
          <a:p>
            <a:pPr indent="-351583" lvl="0" marL="457200" rtl="0" algn="l">
              <a:spcBef>
                <a:spcPts val="1200"/>
              </a:spcBef>
              <a:spcAft>
                <a:spcPts val="0"/>
              </a:spcAft>
              <a:buClr>
                <a:srgbClr val="1155CC"/>
              </a:buClr>
              <a:buSzPct val="100000"/>
              <a:buFont typeface="Comic Sans MS"/>
              <a:buChar char="●"/>
            </a:pPr>
            <a:r>
              <a:rPr lang="en" sz="2499">
                <a:solidFill>
                  <a:srgbClr val="1155CC"/>
                </a:solidFill>
                <a:latin typeface="Comic Sans MS"/>
                <a:ea typeface="Comic Sans MS"/>
                <a:cs typeface="Comic Sans MS"/>
                <a:sym typeface="Comic Sans MS"/>
              </a:rPr>
              <a:t>Committee Chair - Kayte Keller</a:t>
            </a:r>
            <a:endParaRPr sz="2499">
              <a:solidFill>
                <a:srgbClr val="1155CC"/>
              </a:solidFill>
              <a:latin typeface="Comic Sans MS"/>
              <a:ea typeface="Comic Sans MS"/>
              <a:cs typeface="Comic Sans MS"/>
              <a:sym typeface="Comic Sans MS"/>
            </a:endParaRPr>
          </a:p>
          <a:p>
            <a:pPr indent="0" lvl="0" marL="457200" rtl="0" algn="l">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315533" lvl="1" marL="914400" rtl="0" algn="l">
              <a:spcBef>
                <a:spcPts val="1200"/>
              </a:spcBef>
              <a:spcAft>
                <a:spcPts val="0"/>
              </a:spcAft>
              <a:buClr>
                <a:srgbClr val="1155CC"/>
              </a:buClr>
              <a:buSzPct val="100000"/>
              <a:buFont typeface="Comic Sans MS"/>
              <a:buChar char="○"/>
            </a:pPr>
            <a:r>
              <a:rPr lang="en" sz="1766">
                <a:solidFill>
                  <a:srgbClr val="1155CC"/>
                </a:solidFill>
                <a:latin typeface="Comic Sans MS"/>
                <a:ea typeface="Comic Sans MS"/>
                <a:cs typeface="Comic Sans MS"/>
                <a:sym typeface="Comic Sans MS"/>
              </a:rPr>
              <a:t>Sale ran from November 1st - 13th</a:t>
            </a:r>
            <a:endParaRPr sz="1766">
              <a:solidFill>
                <a:srgbClr val="1155CC"/>
              </a:solidFill>
              <a:latin typeface="Comic Sans MS"/>
              <a:ea typeface="Comic Sans MS"/>
              <a:cs typeface="Comic Sans MS"/>
              <a:sym typeface="Comic Sans MS"/>
            </a:endParaRPr>
          </a:p>
          <a:p>
            <a:pPr indent="0" lvl="0" marL="0" rtl="0" algn="l">
              <a:spcBef>
                <a:spcPts val="1200"/>
              </a:spcBef>
              <a:spcAft>
                <a:spcPts val="0"/>
              </a:spcAft>
              <a:buNone/>
            </a:pPr>
            <a:r>
              <a:t/>
            </a:r>
            <a:endParaRPr sz="1766">
              <a:solidFill>
                <a:srgbClr val="1155CC"/>
              </a:solidFill>
              <a:latin typeface="Comic Sans MS"/>
              <a:ea typeface="Comic Sans MS"/>
              <a:cs typeface="Comic Sans MS"/>
              <a:sym typeface="Comic Sans MS"/>
            </a:endParaRPr>
          </a:p>
          <a:p>
            <a:pPr indent="-315533" lvl="1" marL="914400" rtl="0" algn="l">
              <a:spcBef>
                <a:spcPts val="1200"/>
              </a:spcBef>
              <a:spcAft>
                <a:spcPts val="0"/>
              </a:spcAft>
              <a:buClr>
                <a:srgbClr val="1155CC"/>
              </a:buClr>
              <a:buSzPct val="100000"/>
              <a:buFont typeface="Comic Sans MS"/>
              <a:buChar char="○"/>
            </a:pPr>
            <a:r>
              <a:rPr lang="en" sz="1766">
                <a:solidFill>
                  <a:srgbClr val="1155CC"/>
                </a:solidFill>
                <a:latin typeface="Comic Sans MS"/>
                <a:ea typeface="Comic Sans MS"/>
                <a:cs typeface="Comic Sans MS"/>
                <a:sym typeface="Comic Sans MS"/>
              </a:rPr>
              <a:t>Total sold was $4,517, with the PTO profiting $644.</a:t>
            </a:r>
            <a:endParaRPr sz="1766">
              <a:solidFill>
                <a:srgbClr val="1155CC"/>
              </a:solidFill>
              <a:latin typeface="Comic Sans MS"/>
              <a:ea typeface="Comic Sans MS"/>
              <a:cs typeface="Comic Sans MS"/>
              <a:sym typeface="Comic Sans MS"/>
            </a:endParaRPr>
          </a:p>
          <a:p>
            <a:pPr indent="0" lvl="0" marL="914400" rtl="0" algn="l">
              <a:spcBef>
                <a:spcPts val="1200"/>
              </a:spcBef>
              <a:spcAft>
                <a:spcPts val="0"/>
              </a:spcAft>
              <a:buNone/>
            </a:pPr>
            <a:r>
              <a:t/>
            </a:r>
            <a:endParaRPr sz="1766">
              <a:solidFill>
                <a:srgbClr val="1155CC"/>
              </a:solidFill>
              <a:latin typeface="Comic Sans MS"/>
              <a:ea typeface="Comic Sans MS"/>
              <a:cs typeface="Comic Sans MS"/>
              <a:sym typeface="Comic Sans MS"/>
            </a:endParaRPr>
          </a:p>
          <a:p>
            <a:pPr indent="-315533" lvl="1" marL="914400" rtl="0" algn="l">
              <a:spcBef>
                <a:spcPts val="1200"/>
              </a:spcBef>
              <a:spcAft>
                <a:spcPts val="0"/>
              </a:spcAft>
              <a:buClr>
                <a:srgbClr val="1155CC"/>
              </a:buClr>
              <a:buSzPct val="100000"/>
              <a:buFont typeface="Comic Sans MS"/>
              <a:buChar char="○"/>
            </a:pPr>
            <a:r>
              <a:rPr lang="en" sz="1766">
                <a:solidFill>
                  <a:srgbClr val="1155CC"/>
                </a:solidFill>
                <a:latin typeface="Comic Sans MS"/>
                <a:ea typeface="Comic Sans MS"/>
                <a:cs typeface="Comic Sans MS"/>
                <a:sym typeface="Comic Sans MS"/>
              </a:rPr>
              <a:t>Teacher Spiritwear sold a total of $380 with the PTO profiting $40.</a:t>
            </a:r>
            <a:endParaRPr sz="1766">
              <a:solidFill>
                <a:srgbClr val="1155CC"/>
              </a:solidFill>
              <a:latin typeface="Comic Sans MS"/>
              <a:ea typeface="Comic Sans MS"/>
              <a:cs typeface="Comic Sans MS"/>
              <a:sym typeface="Comic Sans MS"/>
            </a:endParaRPr>
          </a:p>
          <a:p>
            <a:pPr indent="0" lvl="0" marL="0" rtl="0" algn="l">
              <a:spcBef>
                <a:spcPts val="1200"/>
              </a:spcBef>
              <a:spcAft>
                <a:spcPts val="0"/>
              </a:spcAft>
              <a:buNone/>
            </a:pPr>
            <a:r>
              <a:t/>
            </a:r>
            <a:endParaRPr sz="1766">
              <a:solidFill>
                <a:srgbClr val="1155CC"/>
              </a:solidFill>
              <a:latin typeface="Comic Sans MS"/>
              <a:ea typeface="Comic Sans MS"/>
              <a:cs typeface="Comic Sans MS"/>
              <a:sym typeface="Comic Sans MS"/>
            </a:endParaRPr>
          </a:p>
        </p:txBody>
      </p:sp>
      <p:pic>
        <p:nvPicPr>
          <p:cNvPr id="109" name="Google Shape;109;p19"/>
          <p:cNvPicPr preferRelativeResize="0"/>
          <p:nvPr/>
        </p:nvPicPr>
        <p:blipFill>
          <a:blip r:embed="rId3">
            <a:alphaModFix/>
          </a:blip>
          <a:stretch>
            <a:fillRect/>
          </a:stretch>
        </p:blipFill>
        <p:spPr>
          <a:xfrm>
            <a:off x="5712146" y="0"/>
            <a:ext cx="3431858"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Wine and Wear</a:t>
            </a:r>
            <a:endParaRPr>
              <a:solidFill>
                <a:srgbClr val="F1C232"/>
              </a:solidFill>
            </a:endParaRPr>
          </a:p>
        </p:txBody>
      </p:sp>
      <p:sp>
        <p:nvSpPr>
          <p:cNvPr id="115" name="Google Shape;115;p20"/>
          <p:cNvSpPr txBox="1"/>
          <p:nvPr>
            <p:ph idx="1" type="body"/>
          </p:nvPr>
        </p:nvSpPr>
        <p:spPr>
          <a:xfrm>
            <a:off x="3335250" y="1709325"/>
            <a:ext cx="5739600" cy="3434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Held on November 4th at Darcy Park Boutique &amp; Styled Strong Fitness, Manasquan</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15% of total sales donated </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Total profit $347</a:t>
            </a:r>
            <a:endParaRPr/>
          </a:p>
        </p:txBody>
      </p:sp>
      <p:pic>
        <p:nvPicPr>
          <p:cNvPr id="116" name="Google Shape;116;p20"/>
          <p:cNvPicPr preferRelativeResize="0"/>
          <p:nvPr/>
        </p:nvPicPr>
        <p:blipFill>
          <a:blip r:embed="rId3">
            <a:alphaModFix/>
          </a:blip>
          <a:stretch>
            <a:fillRect/>
          </a:stretch>
        </p:blipFill>
        <p:spPr>
          <a:xfrm>
            <a:off x="0" y="1709325"/>
            <a:ext cx="3335246" cy="3434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69925" y="738725"/>
            <a:ext cx="8624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Brielle Blazers Ornaments</a:t>
            </a:r>
            <a:endParaRPr>
              <a:solidFill>
                <a:srgbClr val="F1C232"/>
              </a:solidFill>
            </a:endParaRPr>
          </a:p>
        </p:txBody>
      </p:sp>
      <p:sp>
        <p:nvSpPr>
          <p:cNvPr id="122" name="Google Shape;122;p21"/>
          <p:cNvSpPr txBox="1"/>
          <p:nvPr>
            <p:ph idx="1" type="body"/>
          </p:nvPr>
        </p:nvSpPr>
        <p:spPr>
          <a:xfrm>
            <a:off x="69900" y="1919075"/>
            <a:ext cx="5022300" cy="271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Sale from November 15th - 24th</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Sold 39 ornaments at $24 each</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Total profit $312</a:t>
            </a:r>
            <a:endParaRPr/>
          </a:p>
        </p:txBody>
      </p:sp>
      <p:pic>
        <p:nvPicPr>
          <p:cNvPr id="123" name="Google Shape;123;p21"/>
          <p:cNvPicPr preferRelativeResize="0"/>
          <p:nvPr/>
        </p:nvPicPr>
        <p:blipFill>
          <a:blip r:embed="rId3">
            <a:alphaModFix/>
          </a:blip>
          <a:stretch>
            <a:fillRect/>
          </a:stretch>
        </p:blipFill>
        <p:spPr>
          <a:xfrm>
            <a:off x="5092239" y="0"/>
            <a:ext cx="4051771" cy="51434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