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3" roundtripDataSignature="AMtx7miuCEeullNCBd7vXioKc9u/NMTE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6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a04ae83a8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a04ae83a8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4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4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14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23" name="Google Shape;23;p1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7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6" name="Google Shape;26;p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8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8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1" name="Google Shape;31;p1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9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9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19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" name="Google Shape;37;p1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0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0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2" name="Google Shape;42;p20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2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2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1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1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49" name="Google Shape;49;p2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22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b="0" i="0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hyperlink" Target="http://apolishkitchen.blogspot.com/" TargetMode="External"/><Relationship Id="rId5" Type="http://schemas.openxmlformats.org/officeDocument/2006/relationships/hyperlink" Target="https://creativecommons.org/licenses/by-nc-nd/3.0/" TargetMode="External"/><Relationship Id="rId6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/>
          <p:nvPr>
            <p:ph type="ctrTitle"/>
          </p:nvPr>
        </p:nvSpPr>
        <p:spPr>
          <a:xfrm>
            <a:off x="460950" y="223382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>
                <a:solidFill>
                  <a:srgbClr val="F1C232"/>
                </a:solidFill>
              </a:rPr>
              <a:t>Brielle PTO Meeting</a:t>
            </a:r>
            <a:endParaRPr>
              <a:solidFill>
                <a:srgbClr val="F1C232"/>
              </a:solidFill>
            </a:endParaRPr>
          </a:p>
        </p:txBody>
      </p:sp>
      <p:sp>
        <p:nvSpPr>
          <p:cNvPr id="61" name="Google Shape;61;p1"/>
          <p:cNvSpPr txBox="1"/>
          <p:nvPr>
            <p:ph idx="1" type="subTitle"/>
          </p:nvPr>
        </p:nvSpPr>
        <p:spPr>
          <a:xfrm>
            <a:off x="497250" y="3303475"/>
            <a:ext cx="81153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November 30, 2023</a:t>
            </a:r>
            <a:endParaRPr/>
          </a:p>
        </p:txBody>
      </p:sp>
      <p:pic>
        <p:nvPicPr>
          <p:cNvPr id="62" name="Google Shape;6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9084" y="748242"/>
            <a:ext cx="1936633" cy="1823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a04ae83a83_0_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4B400"/>
                </a:solidFill>
              </a:rPr>
              <a:t>Class Parents</a:t>
            </a:r>
            <a:endParaRPr>
              <a:solidFill>
                <a:srgbClr val="F4B400"/>
              </a:solidFill>
            </a:endParaRPr>
          </a:p>
        </p:txBody>
      </p:sp>
      <p:sp>
        <p:nvSpPr>
          <p:cNvPr id="124" name="Google Shape;124;g2a04ae83a83_0_0"/>
          <p:cNvSpPr txBox="1"/>
          <p:nvPr>
            <p:ph idx="1" type="body"/>
          </p:nvPr>
        </p:nvSpPr>
        <p:spPr>
          <a:xfrm>
            <a:off x="51950" y="1733300"/>
            <a:ext cx="4665000" cy="334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Old school creating a phone chain!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Point person for each grade and they will share with other grade level class </a:t>
            </a:r>
            <a:r>
              <a:rPr lang="en-US"/>
              <a:t>parents who will share with their respective classes. Email or texting… whichever works for you!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Pre-					K-				1st-					2nd-				3rd-					4th-				5th-					6th-			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7th-					8th</a:t>
            </a:r>
            <a:endParaRPr/>
          </a:p>
        </p:txBody>
      </p:sp>
      <p:pic>
        <p:nvPicPr>
          <p:cNvPr id="125" name="Google Shape;125;g2a04ae83a8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6975" y="332875"/>
            <a:ext cx="3664301" cy="4477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"/>
          <p:cNvSpPr txBox="1"/>
          <p:nvPr>
            <p:ph type="title"/>
          </p:nvPr>
        </p:nvSpPr>
        <p:spPr>
          <a:xfrm>
            <a:off x="4498625" y="84800"/>
            <a:ext cx="41955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ts val="3200"/>
              <a:buNone/>
            </a:pPr>
            <a:r>
              <a:rPr lang="en-US">
                <a:solidFill>
                  <a:srgbClr val="F1C232"/>
                </a:solidFill>
              </a:rPr>
              <a:t>School Store</a:t>
            </a:r>
            <a:endParaRPr>
              <a:solidFill>
                <a:srgbClr val="F1C232"/>
              </a:solidFill>
            </a:endParaRPr>
          </a:p>
        </p:txBody>
      </p:sp>
      <p:sp>
        <p:nvSpPr>
          <p:cNvPr id="131" name="Google Shape;131;p8"/>
          <p:cNvSpPr txBox="1"/>
          <p:nvPr/>
        </p:nvSpPr>
        <p:spPr>
          <a:xfrm>
            <a:off x="4215160" y="1674128"/>
            <a:ext cx="5003181" cy="36599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Committee Chair - Tamara Christiani</a:t>
            </a:r>
            <a:endParaRPr b="0" i="0" sz="1800" u="none" cap="none" strike="noStrike">
              <a:solidFill>
                <a:srgbClr val="1155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01600" lvl="0" marL="4572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b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School store is expected to be open during the year Mon-Thur 3-3:20</a:t>
            </a:r>
            <a:endParaRPr/>
          </a:p>
          <a:p>
            <a:pPr indent="-101600" lvl="0" marL="4572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b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students are welcome, even if they exit another door, come to the main lobby after pick up.</a:t>
            </a:r>
            <a:endParaRPr/>
          </a:p>
          <a:p>
            <a:pPr indent="-101600" lvl="0" marL="4572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b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 Spiritwear items sold </a:t>
            </a:r>
            <a:endParaRPr/>
          </a:p>
          <a:p>
            <a:pPr indent="-101600" lvl="0" marL="4572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b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Snacks and drinks also offered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155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2" name="Google Shape;13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5892"/>
            <a:ext cx="433410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"/>
          <p:cNvSpPr txBox="1"/>
          <p:nvPr>
            <p:ph type="title"/>
          </p:nvPr>
        </p:nvSpPr>
        <p:spPr>
          <a:xfrm>
            <a:off x="471900" y="738725"/>
            <a:ext cx="3743261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>
                <a:solidFill>
                  <a:srgbClr val="F1C232"/>
                </a:solidFill>
              </a:rPr>
              <a:t>New Business - Upcoming Events</a:t>
            </a:r>
            <a:endParaRPr>
              <a:solidFill>
                <a:srgbClr val="F1C232"/>
              </a:solidFill>
            </a:endParaRPr>
          </a:p>
        </p:txBody>
      </p:sp>
      <p:pic>
        <p:nvPicPr>
          <p:cNvPr id="138" name="Google Shape;13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7132" y="0"/>
            <a:ext cx="458686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1"/>
          <p:cNvSpPr txBox="1"/>
          <p:nvPr/>
        </p:nvSpPr>
        <p:spPr>
          <a:xfrm>
            <a:off x="66908" y="1732156"/>
            <a:ext cx="4787590" cy="40934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Breakfast with Santa – Dec 2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Winter Spirit Wear Sale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Giving Tree – Sign up Genius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Book Fair - Now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Candy Cane My Yard – week of  December 18</a:t>
            </a:r>
            <a:r>
              <a:rPr b="0" baseline="3000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- Volunteers needed!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Family Bingo – Chairs needed January 25</a:t>
            </a:r>
            <a:r>
              <a:rPr b="0" baseline="3000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Snowball Dance – January 12</a:t>
            </a:r>
            <a:r>
              <a:rPr b="0" baseline="3000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Girls Dance – February 23</a:t>
            </a:r>
            <a:r>
              <a:rPr b="0" baseline="3000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Boys Event – March 15</a:t>
            </a:r>
            <a:r>
              <a:rPr b="0" baseline="3000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>
                <a:solidFill>
                  <a:srgbClr val="F1C232"/>
                </a:solidFill>
              </a:rPr>
              <a:t>Next Meetings</a:t>
            </a:r>
            <a:endParaRPr>
              <a:solidFill>
                <a:srgbClr val="F1C232"/>
              </a:solidFill>
            </a:endParaRPr>
          </a:p>
        </p:txBody>
      </p:sp>
      <p:sp>
        <p:nvSpPr>
          <p:cNvPr id="145" name="Google Shape;145;p12"/>
          <p:cNvSpPr txBox="1"/>
          <p:nvPr/>
        </p:nvSpPr>
        <p:spPr>
          <a:xfrm>
            <a:off x="471900" y="1880513"/>
            <a:ext cx="8652600" cy="20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1155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1155CC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February</a:t>
            </a:r>
            <a:r>
              <a:rPr b="0" i="0" lang="en-US" sz="2000" u="none" cap="none" strike="noStrike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8th, 2024 - 7:00 pm</a:t>
            </a:r>
            <a:endParaRPr/>
          </a:p>
          <a:p>
            <a:pPr indent="0" lvl="0" marL="1016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1155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1155CC"/>
              </a:buClr>
              <a:buSzPts val="2000"/>
              <a:buFont typeface="Times New Roman"/>
              <a:buChar char="●"/>
            </a:pPr>
            <a:r>
              <a:rPr b="0" i="0" lang="en-US" sz="2000" u="none" cap="none" strike="noStrike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April 11</a:t>
            </a:r>
            <a:r>
              <a:rPr b="0" baseline="30000" i="0" lang="en-US" sz="2000" u="none" cap="none" strike="noStrike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b="0" i="0" lang="en-US" sz="2000" u="none" cap="none" strike="noStrike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2024 – 7:00 pm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1155CC"/>
              </a:buClr>
              <a:buSzPts val="2000"/>
              <a:buFont typeface="Times New Roman"/>
              <a:buNone/>
            </a:pPr>
            <a:r>
              <a:t/>
            </a:r>
            <a:endParaRPr b="0" i="0" sz="2000" u="none" cap="none" strike="noStrike">
              <a:solidFill>
                <a:srgbClr val="1155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1155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>
                <a:solidFill>
                  <a:srgbClr val="F1C232"/>
                </a:solidFill>
              </a:rPr>
              <a:t>Treasurer Report:</a:t>
            </a:r>
            <a:endParaRPr>
              <a:solidFill>
                <a:srgbClr val="F1C232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251561" y="1882117"/>
            <a:ext cx="174993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3"/>
          <p:cNvSpPr txBox="1"/>
          <p:nvPr/>
        </p:nvSpPr>
        <p:spPr>
          <a:xfrm>
            <a:off x="2091695" y="2280425"/>
            <a:ext cx="44535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Account Balances: </a:t>
            </a:r>
            <a:endParaRPr/>
          </a:p>
          <a:p>
            <a:pPr indent="-330200" lvl="2" marL="1371600" rtl="0" algn="l">
              <a:spcBef>
                <a:spcPts val="1200"/>
              </a:spcBef>
              <a:spcAft>
                <a:spcPts val="0"/>
              </a:spcAft>
              <a:buSzPts val="1600"/>
              <a:buChar char="■"/>
            </a:pPr>
            <a:r>
              <a:rPr lang="en-US" sz="1600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Main - $62,605.14</a:t>
            </a:r>
            <a:endParaRPr/>
          </a:p>
          <a:p>
            <a:pPr indent="-330200" lvl="2" marL="1371600" rtl="0" algn="l">
              <a:spcBef>
                <a:spcPts val="1200"/>
              </a:spcBef>
              <a:spcAft>
                <a:spcPts val="0"/>
              </a:spcAft>
              <a:buSzPts val="1600"/>
              <a:buChar char="■"/>
            </a:pPr>
            <a:r>
              <a:rPr lang="en-US" sz="1600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Class 2024 - $9.945.25</a:t>
            </a:r>
            <a:endParaRPr/>
          </a:p>
          <a:p>
            <a:pPr indent="-330200" lvl="2" marL="1371600" rtl="0" algn="l">
              <a:spcBef>
                <a:spcPts val="1200"/>
              </a:spcBef>
              <a:spcAft>
                <a:spcPts val="0"/>
              </a:spcAft>
              <a:buSzPts val="1600"/>
              <a:buChar char="■"/>
            </a:pPr>
            <a:r>
              <a:rPr lang="en-US" sz="1600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Class 2025 - $5,576.53</a:t>
            </a:r>
            <a:endParaRPr/>
          </a:p>
          <a:p>
            <a:pPr indent="-330200" lvl="2" marL="1371600" rtl="0" algn="l">
              <a:spcBef>
                <a:spcPts val="1200"/>
              </a:spcBef>
              <a:spcAft>
                <a:spcPts val="0"/>
              </a:spcAft>
              <a:buSzPts val="1600"/>
              <a:buChar char="■"/>
            </a:pPr>
            <a:r>
              <a:rPr lang="en-US" sz="1600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Class 2026 - $2,343.50</a:t>
            </a:r>
            <a:endParaRPr/>
          </a:p>
          <a:p>
            <a:pPr indent="0" lvl="0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"/>
          <p:cNvSpPr txBox="1"/>
          <p:nvPr>
            <p:ph type="title"/>
          </p:nvPr>
        </p:nvSpPr>
        <p:spPr>
          <a:xfrm>
            <a:off x="538807" y="734843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>
                <a:solidFill>
                  <a:srgbClr val="F1C232"/>
                </a:solidFill>
              </a:rPr>
              <a:t>8</a:t>
            </a:r>
            <a:r>
              <a:rPr baseline="30000" lang="en-US">
                <a:solidFill>
                  <a:srgbClr val="F1C232"/>
                </a:solidFill>
              </a:rPr>
              <a:t>th</a:t>
            </a:r>
            <a:r>
              <a:rPr lang="en-US">
                <a:solidFill>
                  <a:srgbClr val="F1C232"/>
                </a:solidFill>
              </a:rPr>
              <a:t> Grade Sales</a:t>
            </a:r>
            <a:endParaRPr>
              <a:solidFill>
                <a:srgbClr val="F1C232"/>
              </a:solidFill>
            </a:endParaRPr>
          </a:p>
        </p:txBody>
      </p:sp>
      <p:sp>
        <p:nvSpPr>
          <p:cNvPr id="75" name="Google Shape;75;p6"/>
          <p:cNvSpPr txBox="1"/>
          <p:nvPr>
            <p:ph idx="1" type="body"/>
          </p:nvPr>
        </p:nvSpPr>
        <p:spPr>
          <a:xfrm>
            <a:off x="198100" y="1733375"/>
            <a:ext cx="2842466" cy="279293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105617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155CC"/>
              </a:buClr>
              <a:buSzPts val="1500"/>
              <a:buNone/>
            </a:pPr>
            <a:r>
              <a:rPr lang="en-US" sz="15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       Mueller’s Pie Sale</a:t>
            </a:r>
            <a:endParaRPr/>
          </a:p>
          <a:p>
            <a:pPr indent="0" lvl="0" marL="105617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155CC"/>
              </a:buClr>
              <a:buSzPts val="1500"/>
              <a:buNone/>
            </a:pPr>
            <a:r>
              <a:rPr lang="en-US" sz="15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Jackie Amorelli, Kelly Amore &amp; Carly Immen</a:t>
            </a:r>
            <a:endParaRPr sz="150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562817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155CC"/>
              </a:buClr>
              <a:buSzPts val="1500"/>
              <a:buNone/>
            </a:pPr>
            <a:r>
              <a:rPr lang="en-US" sz="15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261 Pies</a:t>
            </a:r>
            <a:endParaRPr/>
          </a:p>
          <a:p>
            <a:pPr indent="0" lvl="1" marL="562817" rtl="0" algn="l">
              <a:spcBef>
                <a:spcPts val="1200"/>
              </a:spcBef>
              <a:spcAft>
                <a:spcPts val="0"/>
              </a:spcAft>
              <a:buClr>
                <a:srgbClr val="1155CC"/>
              </a:buClr>
              <a:buSzPts val="1500"/>
              <a:buNone/>
            </a:pPr>
            <a:r>
              <a:rPr lang="en-US" sz="15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139 Crumb Cakes</a:t>
            </a:r>
            <a:endParaRPr/>
          </a:p>
          <a:p>
            <a:pPr indent="0" lvl="1" marL="562817" rtl="0" algn="l">
              <a:spcBef>
                <a:spcPts val="1200"/>
              </a:spcBef>
              <a:spcAft>
                <a:spcPts val="0"/>
              </a:spcAft>
              <a:buClr>
                <a:srgbClr val="1155CC"/>
              </a:buClr>
              <a:buSzPts val="1500"/>
              <a:buNone/>
            </a:pPr>
            <a:r>
              <a:rPr lang="en-US" sz="15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Profit of $1,961</a:t>
            </a:r>
            <a:endParaRPr sz="150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100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A pies on a counter" id="76" name="Google Shape;7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0566" y="1590534"/>
            <a:ext cx="2664725" cy="355296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6"/>
          <p:cNvSpPr txBox="1"/>
          <p:nvPr/>
        </p:nvSpPr>
        <p:spPr>
          <a:xfrm>
            <a:off x="2643187" y="5143500"/>
            <a:ext cx="385762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This Photo</a:t>
            </a: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by Unknown Author is licensed under </a:t>
            </a:r>
            <a:r>
              <a:rPr b="0" i="0" lang="en-US" sz="9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BY-NC-ND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red flower on a tree" id="78" name="Google Shape;78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18713" y="2"/>
            <a:ext cx="3962400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6"/>
          <p:cNvSpPr txBox="1"/>
          <p:nvPr/>
        </p:nvSpPr>
        <p:spPr>
          <a:xfrm>
            <a:off x="5705291" y="2997685"/>
            <a:ext cx="32412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Poinsettia and Wreath Sale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Kathy Ols</a:t>
            </a:r>
            <a:r>
              <a:rPr lang="en-US"/>
              <a:t>o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 &amp; Kelly Buckle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Pickup on December 8</a:t>
            </a:r>
            <a:r>
              <a:rPr b="0" baseline="3000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endParaRPr/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Profit $1,261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en-US" sz="3200" u="none" strike="noStrike">
                <a:solidFill>
                  <a:srgbClr val="F4B400"/>
                </a:solidFill>
                <a:latin typeface="Roboto"/>
                <a:ea typeface="Roboto"/>
                <a:cs typeface="Roboto"/>
                <a:sym typeface="Roboto"/>
              </a:rPr>
              <a:t>Teacher Grants</a:t>
            </a:r>
            <a:endParaRPr>
              <a:solidFill>
                <a:srgbClr val="F1C232"/>
              </a:solidFill>
            </a:endParaRPr>
          </a:p>
        </p:txBody>
      </p:sp>
      <p:sp>
        <p:nvSpPr>
          <p:cNvPr id="85" name="Google Shape;85;p2"/>
          <p:cNvSpPr txBox="1"/>
          <p:nvPr>
            <p:ph idx="1" type="body"/>
          </p:nvPr>
        </p:nvSpPr>
        <p:spPr>
          <a:xfrm>
            <a:off x="100" y="1676400"/>
            <a:ext cx="9144000" cy="34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97297"/>
              <a:buNone/>
            </a:pPr>
            <a:r>
              <a:rPr lang="en-US" sz="2000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following have been approved:</a:t>
            </a:r>
            <a:endParaRPr/>
          </a:p>
          <a:p>
            <a:pPr indent="-171450" lvl="0" marL="10858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97297"/>
              <a:buChar char="●"/>
            </a:pPr>
            <a:r>
              <a:rPr lang="en-US" sz="2000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Tara Healey -  $1,500 for an indoor sensory path </a:t>
            </a:r>
            <a:endParaRPr/>
          </a:p>
          <a:p>
            <a:pPr indent="-171450" lvl="0" marL="10858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97297"/>
              <a:buChar char="●"/>
            </a:pPr>
            <a:r>
              <a:rPr lang="en-US" sz="2000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Tara Healey - $1,400 for an outdoor sensory path</a:t>
            </a:r>
            <a:endParaRPr/>
          </a:p>
          <a:p>
            <a:pPr indent="-171450" lvl="0" marL="10858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97297"/>
              <a:buChar char="●"/>
            </a:pPr>
            <a:r>
              <a:rPr lang="en-US" sz="2000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Tim Prol &amp; Sydney Rosen -  $139.90 for ukulele tuners</a:t>
            </a:r>
            <a:endParaRPr/>
          </a:p>
          <a:p>
            <a:pPr indent="-171450" lvl="0" marL="10858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97297"/>
              <a:buChar char="●"/>
            </a:pPr>
            <a:r>
              <a:rPr lang="en-US" sz="2000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Cheryl Shaak - $1,074.00 for sorting bins for math and ELA</a:t>
            </a:r>
            <a:endParaRPr/>
          </a:p>
          <a:p>
            <a:pPr indent="-171450" lvl="0" marL="10858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97297"/>
              <a:buChar char="●"/>
            </a:pPr>
            <a:r>
              <a:rPr lang="en-US" sz="2000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Anthony Mahon - $875 for wireless presentation remotes</a:t>
            </a:r>
            <a:endParaRPr/>
          </a:p>
          <a:p>
            <a:pPr indent="-171450" lvl="0" marL="10858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97297"/>
              <a:buChar char="●"/>
            </a:pPr>
            <a:r>
              <a:rPr lang="en-US" sz="2000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Anthony Mahon - $59.88 for Gimkit Pr0</a:t>
            </a:r>
            <a:endParaRPr/>
          </a:p>
          <a:p>
            <a:pPr indent="0" lvl="0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97297"/>
              <a:buNone/>
            </a:pPr>
            <a:r>
              <a:t/>
            </a:r>
            <a:endParaRPr sz="2000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71450" lvl="0" marL="10858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97297"/>
              <a:buChar char="●"/>
            </a:pPr>
            <a:r>
              <a:rPr lang="en-US" sz="2000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Total for grants= $5,048.78</a:t>
            </a:r>
            <a:endParaRPr sz="2000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97297"/>
              <a:buNone/>
            </a:pPr>
            <a:r>
              <a:rPr lang="en-US" sz="2000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000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76904"/>
              <a:buNone/>
            </a:pPr>
            <a:r>
              <a:t/>
            </a:r>
            <a:endParaRPr sz="1100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"/>
          <p:cNvSpPr txBox="1"/>
          <p:nvPr>
            <p:ph type="title"/>
          </p:nvPr>
        </p:nvSpPr>
        <p:spPr>
          <a:xfrm>
            <a:off x="490250" y="488250"/>
            <a:ext cx="84384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>
                <a:solidFill>
                  <a:srgbClr val="F1C232"/>
                </a:solidFill>
              </a:rPr>
              <a:t>Principal Report</a:t>
            </a:r>
            <a:endParaRPr>
              <a:solidFill>
                <a:srgbClr val="F1C23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"/>
          <p:cNvSpPr txBox="1"/>
          <p:nvPr>
            <p:ph type="title"/>
          </p:nvPr>
        </p:nvSpPr>
        <p:spPr>
          <a:xfrm>
            <a:off x="0" y="754250"/>
            <a:ext cx="91440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>
                <a:solidFill>
                  <a:srgbClr val="F1C232"/>
                </a:solidFill>
              </a:rPr>
              <a:t>50/50 Raffle Tickets</a:t>
            </a:r>
            <a:endParaRPr>
              <a:solidFill>
                <a:srgbClr val="F1C232"/>
              </a:solidFill>
            </a:endParaRPr>
          </a:p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334538" y="1809560"/>
            <a:ext cx="4060628" cy="25796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2500"/>
              <a:buNone/>
            </a:pPr>
            <a:r>
              <a:t/>
            </a:r>
            <a:endParaRPr sz="160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7071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83285"/>
              <a:buFont typeface="Comic Sans MS"/>
              <a:buChar char="○"/>
            </a:pPr>
            <a:r>
              <a:rPr lang="en-US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Total of 716 tickets sold for a grand total pot of $14,320 with a net proceeds of $7,160.</a:t>
            </a:r>
            <a:endParaRPr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8571"/>
              <a:buNone/>
            </a:pPr>
            <a:r>
              <a:t/>
            </a:r>
            <a:endParaRPr sz="140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7071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83285"/>
              <a:buFont typeface="Comic Sans MS"/>
              <a:buChar char="○"/>
            </a:pPr>
            <a:r>
              <a:rPr lang="en-US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Winning ticket pulled on October 27</a:t>
            </a:r>
            <a:r>
              <a:rPr baseline="30000" lang="en-US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 by Mrs. Poelstra, and the winner was…..</a:t>
            </a:r>
            <a:endParaRPr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8571"/>
              <a:buNone/>
            </a:pPr>
            <a:r>
              <a:t/>
            </a:r>
            <a:endParaRPr sz="140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7071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ct val="72875"/>
              <a:buFont typeface="Comic Sans MS"/>
              <a:buChar char="○"/>
            </a:pPr>
            <a:r>
              <a:rPr lang="en-US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Maureen Dempsey </a:t>
            </a:r>
            <a:r>
              <a:rPr lang="en-US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 - CONGRATULATIONS!</a:t>
            </a:r>
            <a:endParaRPr sz="1600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63636"/>
              <a:buNone/>
            </a:pPr>
            <a:r>
              <a:t/>
            </a:r>
            <a:endParaRPr sz="1100">
              <a:solidFill>
                <a:srgbClr val="1155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3636"/>
              <a:buNone/>
            </a:pPr>
            <a:r>
              <a:t/>
            </a:r>
            <a:endParaRPr sz="1100">
              <a:solidFill>
                <a:srgbClr val="1155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7" name="Google Shape;97;p5"/>
          <p:cNvPicPr preferRelativeResize="0"/>
          <p:nvPr/>
        </p:nvPicPr>
        <p:blipFill rotWithShape="1">
          <a:blip r:embed="rId3">
            <a:alphaModFix/>
          </a:blip>
          <a:srcRect b="39258" l="0" r="565" t="0"/>
          <a:stretch/>
        </p:blipFill>
        <p:spPr>
          <a:xfrm>
            <a:off x="5092576" y="1874179"/>
            <a:ext cx="3858843" cy="3051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>
                <a:solidFill>
                  <a:srgbClr val="F1C232"/>
                </a:solidFill>
              </a:rPr>
              <a:t>Stock the Teachers Lounge</a:t>
            </a:r>
            <a:endParaRPr/>
          </a:p>
        </p:txBody>
      </p:sp>
      <p:pic>
        <p:nvPicPr>
          <p:cNvPr id="103" name="Google Shape;10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6875" y="811875"/>
            <a:ext cx="2526175" cy="2376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000" y="1931400"/>
            <a:ext cx="3527373" cy="2856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7"/>
          <p:cNvSpPr txBox="1"/>
          <p:nvPr>
            <p:ph idx="1" type="body"/>
          </p:nvPr>
        </p:nvSpPr>
        <p:spPr>
          <a:xfrm>
            <a:off x="3465875" y="2068375"/>
            <a:ext cx="4325400" cy="33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8777"/>
              <a:buNone/>
            </a:pPr>
            <a:r>
              <a:rPr b="1" lang="en-US" sz="2027">
                <a:solidFill>
                  <a:srgbClr val="212121"/>
                </a:solidFill>
              </a:rPr>
              <a:t>Great Response from 8</a:t>
            </a:r>
            <a:r>
              <a:rPr b="1" baseline="30000" lang="en-US" sz="2027">
                <a:solidFill>
                  <a:srgbClr val="212121"/>
                </a:solidFill>
              </a:rPr>
              <a:t>th</a:t>
            </a:r>
            <a:r>
              <a:rPr b="1" lang="en-US" sz="2027">
                <a:solidFill>
                  <a:srgbClr val="212121"/>
                </a:solidFill>
              </a:rPr>
              <a:t> and 7</a:t>
            </a:r>
            <a:r>
              <a:rPr b="1" baseline="30000" lang="en-US" sz="2027">
                <a:solidFill>
                  <a:srgbClr val="212121"/>
                </a:solidFill>
              </a:rPr>
              <a:t>th</a:t>
            </a:r>
            <a:r>
              <a:rPr b="1" lang="en-US" sz="2027">
                <a:solidFill>
                  <a:srgbClr val="212121"/>
                </a:solidFill>
              </a:rPr>
              <a:t> grade so far!</a:t>
            </a:r>
            <a:endParaRPr b="1" sz="2027">
              <a:solidFill>
                <a:srgbClr val="212121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8777"/>
              <a:buFont typeface="Arial"/>
              <a:buNone/>
            </a:pPr>
            <a:r>
              <a:t/>
            </a:r>
            <a:endParaRPr b="1" sz="2027">
              <a:solidFill>
                <a:srgbClr val="000000"/>
              </a:solidFill>
            </a:endParaRPr>
          </a:p>
          <a:p>
            <a:pPr indent="-31338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9728"/>
              <a:buFont typeface="Arial"/>
              <a:buChar char="•"/>
            </a:pPr>
            <a:r>
              <a:rPr b="1" lang="en-US" sz="2027">
                <a:solidFill>
                  <a:srgbClr val="000000"/>
                </a:solidFill>
              </a:rPr>
              <a:t>December</a:t>
            </a:r>
            <a:r>
              <a:rPr b="1" i="0" lang="en-US" sz="2027" u="none" strike="noStrike">
                <a:solidFill>
                  <a:srgbClr val="000000"/>
                </a:solidFill>
              </a:rPr>
              <a:t>- 6</a:t>
            </a:r>
            <a:r>
              <a:rPr b="1" baseline="30000" i="0" lang="en-US" sz="2027" u="none" strike="noStrike">
                <a:solidFill>
                  <a:srgbClr val="000000"/>
                </a:solidFill>
              </a:rPr>
              <a:t>th</a:t>
            </a:r>
            <a:r>
              <a:rPr b="1" i="0" lang="en-US" sz="2027" u="none" strike="noStrike">
                <a:solidFill>
                  <a:srgbClr val="000000"/>
                </a:solidFill>
              </a:rPr>
              <a:t> Grade</a:t>
            </a:r>
            <a:endParaRPr b="1" sz="2427"/>
          </a:p>
          <a:p>
            <a:pPr indent="-31338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9728"/>
              <a:buFont typeface="Arial"/>
              <a:buChar char="•"/>
            </a:pPr>
            <a:r>
              <a:rPr b="1" i="0" lang="en-US" sz="2027" u="none" strike="noStrike">
                <a:solidFill>
                  <a:srgbClr val="000000"/>
                </a:solidFill>
              </a:rPr>
              <a:t>January - 5</a:t>
            </a:r>
            <a:r>
              <a:rPr b="1" baseline="30000" i="0" lang="en-US" sz="2027" u="none" strike="noStrike">
                <a:solidFill>
                  <a:srgbClr val="000000"/>
                </a:solidFill>
              </a:rPr>
              <a:t>th</a:t>
            </a:r>
            <a:r>
              <a:rPr b="1" i="0" lang="en-US" sz="2027" u="none" strike="noStrike">
                <a:solidFill>
                  <a:srgbClr val="000000"/>
                </a:solidFill>
              </a:rPr>
              <a:t> Grade</a:t>
            </a:r>
            <a:endParaRPr b="1" sz="2427"/>
          </a:p>
          <a:p>
            <a:pPr indent="-31338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9728"/>
              <a:buFont typeface="Arial"/>
              <a:buChar char="•"/>
            </a:pPr>
            <a:r>
              <a:rPr b="1" i="0" lang="en-US" sz="2027" u="none" strike="noStrike">
                <a:solidFill>
                  <a:srgbClr val="000000"/>
                </a:solidFill>
              </a:rPr>
              <a:t>February - 4</a:t>
            </a:r>
            <a:r>
              <a:rPr b="1" baseline="30000" i="0" lang="en-US" sz="2027" u="none" strike="noStrike">
                <a:solidFill>
                  <a:srgbClr val="000000"/>
                </a:solidFill>
              </a:rPr>
              <a:t>th</a:t>
            </a:r>
            <a:r>
              <a:rPr b="1" i="0" lang="en-US" sz="2027" u="none" strike="noStrike">
                <a:solidFill>
                  <a:srgbClr val="000000"/>
                </a:solidFill>
              </a:rPr>
              <a:t> Grade</a:t>
            </a:r>
            <a:endParaRPr b="1" sz="2427"/>
          </a:p>
          <a:p>
            <a:pPr indent="-31338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9728"/>
              <a:buFont typeface="Arial"/>
              <a:buChar char="•"/>
            </a:pPr>
            <a:r>
              <a:rPr b="1" i="0" lang="en-US" sz="2027" u="none" strike="noStrike">
                <a:solidFill>
                  <a:srgbClr val="000000"/>
                </a:solidFill>
              </a:rPr>
              <a:t>March - 3</a:t>
            </a:r>
            <a:r>
              <a:rPr b="1" baseline="30000" i="0" lang="en-US" sz="2027" u="none" strike="noStrike">
                <a:solidFill>
                  <a:srgbClr val="000000"/>
                </a:solidFill>
              </a:rPr>
              <a:t>rd</a:t>
            </a:r>
            <a:r>
              <a:rPr b="1" i="0" lang="en-US" sz="2027" u="none" strike="noStrike">
                <a:solidFill>
                  <a:srgbClr val="000000"/>
                </a:solidFill>
              </a:rPr>
              <a:t> Grade</a:t>
            </a:r>
            <a:endParaRPr b="1" sz="2427"/>
          </a:p>
          <a:p>
            <a:pPr indent="-31338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9728"/>
              <a:buFont typeface="Arial"/>
              <a:buChar char="•"/>
            </a:pPr>
            <a:r>
              <a:rPr b="1" i="0" lang="en-US" sz="2027" u="none" strike="noStrike">
                <a:solidFill>
                  <a:srgbClr val="000000"/>
                </a:solidFill>
              </a:rPr>
              <a:t>April - 2</a:t>
            </a:r>
            <a:r>
              <a:rPr b="1" baseline="30000" i="0" lang="en-US" sz="2027" u="none" strike="noStrike">
                <a:solidFill>
                  <a:srgbClr val="000000"/>
                </a:solidFill>
              </a:rPr>
              <a:t>nd</a:t>
            </a:r>
            <a:r>
              <a:rPr b="1" i="0" lang="en-US" sz="2027" u="none" strike="noStrike">
                <a:solidFill>
                  <a:srgbClr val="000000"/>
                </a:solidFill>
              </a:rPr>
              <a:t> Grade</a:t>
            </a:r>
            <a:endParaRPr b="1" sz="2170"/>
          </a:p>
          <a:p>
            <a:pPr indent="-31338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9728"/>
              <a:buFont typeface="Arial"/>
              <a:buChar char="•"/>
            </a:pPr>
            <a:r>
              <a:rPr b="1" i="0" lang="en-US" sz="2027" u="none" strike="noStrike">
                <a:solidFill>
                  <a:srgbClr val="000000"/>
                </a:solidFill>
              </a:rPr>
              <a:t>May - 1</a:t>
            </a:r>
            <a:r>
              <a:rPr b="1" baseline="30000" i="0" lang="en-US" sz="2027" u="none" strike="noStrike">
                <a:solidFill>
                  <a:srgbClr val="000000"/>
                </a:solidFill>
              </a:rPr>
              <a:t>st</a:t>
            </a:r>
            <a:r>
              <a:rPr b="1" i="0" lang="en-US" sz="2027" u="none" strike="noStrike">
                <a:solidFill>
                  <a:srgbClr val="000000"/>
                </a:solidFill>
              </a:rPr>
              <a:t> Grade</a:t>
            </a:r>
            <a:endParaRPr b="1" sz="2427"/>
          </a:p>
          <a:p>
            <a:pPr indent="-31338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9728"/>
              <a:buFont typeface="Arial"/>
              <a:buChar char="•"/>
            </a:pPr>
            <a:r>
              <a:rPr b="1" i="0" lang="en-US" sz="2027" u="none" strike="noStrike">
                <a:solidFill>
                  <a:srgbClr val="000000"/>
                </a:solidFill>
              </a:rPr>
              <a:t>June - K &amp; Preschool</a:t>
            </a:r>
            <a:endParaRPr b="1" sz="2427"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8777"/>
              <a:buFont typeface="Arial"/>
              <a:buNone/>
            </a:pPr>
            <a:r>
              <a:t/>
            </a:r>
            <a:endParaRPr b="1" sz="2027">
              <a:solidFill>
                <a:srgbClr val="000000"/>
              </a:solidFill>
            </a:endParaRPr>
          </a:p>
          <a:p>
            <a:pPr indent="-31338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9728"/>
              <a:buFont typeface="Arial"/>
              <a:buChar char="•"/>
            </a:pPr>
            <a:r>
              <a:rPr b="1" i="0" lang="en-US" sz="2027" u="none" strike="noStrike">
                <a:solidFill>
                  <a:srgbClr val="000000"/>
                </a:solidFill>
              </a:rPr>
              <a:t>Class parents send reminder each month </a:t>
            </a:r>
            <a:endParaRPr b="1" sz="2427"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8777"/>
              <a:buFont typeface="Arial"/>
              <a:buNone/>
            </a:pPr>
            <a:r>
              <a:t/>
            </a:r>
            <a:endParaRPr b="1" sz="2027">
              <a:solidFill>
                <a:srgbClr val="000000"/>
              </a:solidFill>
            </a:endParaRPr>
          </a:p>
          <a:p>
            <a:pPr indent="-313381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9728"/>
              <a:buFont typeface="Arial"/>
              <a:buChar char="•"/>
            </a:pPr>
            <a:r>
              <a:rPr b="1" i="0" lang="en-US" sz="2027" u="none" strike="noStrike">
                <a:solidFill>
                  <a:srgbClr val="000000"/>
                </a:solidFill>
              </a:rPr>
              <a:t>Donations dropped off to main office first week of the month</a:t>
            </a:r>
            <a:endParaRPr b="1" sz="2427"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00000"/>
              <a:buFont typeface="Arial"/>
              <a:buNone/>
            </a:pPr>
            <a:r>
              <a:t/>
            </a:r>
            <a:endParaRPr b="0" i="0" sz="900" u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ts val="3200"/>
              <a:buNone/>
            </a:pPr>
            <a:r>
              <a:rPr lang="en-US">
                <a:solidFill>
                  <a:srgbClr val="F1C232"/>
                </a:solidFill>
              </a:rPr>
              <a:t>Fall Enrichment</a:t>
            </a:r>
            <a:endParaRPr>
              <a:solidFill>
                <a:srgbClr val="F1C232"/>
              </a:solidFill>
            </a:endParaRPr>
          </a:p>
        </p:txBody>
      </p:sp>
      <p:sp>
        <p:nvSpPr>
          <p:cNvPr id="111" name="Google Shape;111;p9"/>
          <p:cNvSpPr txBox="1"/>
          <p:nvPr/>
        </p:nvSpPr>
        <p:spPr>
          <a:xfrm>
            <a:off x="-135718" y="1743826"/>
            <a:ext cx="8729700" cy="29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155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1" marL="9144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1155CC"/>
              </a:buClr>
              <a:buSzPts val="1100"/>
              <a:buFont typeface="Times New Roman"/>
              <a:buChar char="○"/>
            </a:pPr>
            <a:r>
              <a:rPr b="0" i="0" lang="en-US" sz="1800" u="none" cap="none" strike="noStrike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 Classes offered with options for grades K-8 – Bracelet Making, Cook with a Book, Crafts, Board games, Eco class, Pokemon &amp; Backgammon</a:t>
            </a:r>
            <a:endParaRPr/>
          </a:p>
          <a:p>
            <a:pPr indent="-228600" lvl="1" marL="9144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1155CC"/>
              </a:buClr>
              <a:buSzPts val="11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rgbClr val="1155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1" marL="9144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1155CC"/>
              </a:buClr>
              <a:buSzPts val="1100"/>
              <a:buFont typeface="Times New Roman"/>
              <a:buChar char="○"/>
            </a:pPr>
            <a:r>
              <a:rPr b="0" i="0" lang="en-US" sz="1800" u="none" cap="none" strike="noStrike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Teachers received $100 gift card in addition the hourly rate</a:t>
            </a:r>
            <a:endParaRPr/>
          </a:p>
          <a:p>
            <a:pPr indent="0" lvl="1" marL="61595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1155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1" marL="9144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1155CC"/>
              </a:buClr>
              <a:buSzPts val="1100"/>
              <a:buFont typeface="Times New Roman"/>
              <a:buChar char="○"/>
            </a:pPr>
            <a:r>
              <a:rPr b="0" i="0" lang="en-US" sz="1800" u="none" cap="none" strike="noStrike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Winter Enrichment is January 16th - February 29th (information and signups will be sent out next week)</a:t>
            </a:r>
            <a:endParaRPr b="0" i="0" sz="1800" u="none" cap="none" strike="noStrike">
              <a:solidFill>
                <a:srgbClr val="1155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155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1155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"/>
          <p:cNvSpPr txBox="1"/>
          <p:nvPr>
            <p:ph type="title"/>
          </p:nvPr>
        </p:nvSpPr>
        <p:spPr>
          <a:xfrm>
            <a:off x="196800" y="532275"/>
            <a:ext cx="4375200" cy="97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None/>
            </a:pPr>
            <a:r>
              <a:rPr lang="en-US">
                <a:solidFill>
                  <a:srgbClr val="F1C232"/>
                </a:solidFill>
              </a:rPr>
              <a:t>Eco Enrichment Committee</a:t>
            </a:r>
            <a:endParaRPr>
              <a:solidFill>
                <a:srgbClr val="F1C232"/>
              </a:solidFill>
            </a:endParaRPr>
          </a:p>
        </p:txBody>
      </p:sp>
      <p:pic>
        <p:nvPicPr>
          <p:cNvPr id="117" name="Google Shape;117;p10"/>
          <p:cNvPicPr preferRelativeResize="0"/>
          <p:nvPr/>
        </p:nvPicPr>
        <p:blipFill rotWithShape="1">
          <a:blip r:embed="rId3">
            <a:alphaModFix/>
          </a:blip>
          <a:srcRect b="0" l="19078" r="19078" t="0"/>
          <a:stretch/>
        </p:blipFill>
        <p:spPr>
          <a:xfrm>
            <a:off x="743950" y="2048074"/>
            <a:ext cx="2937401" cy="220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7275" y="0"/>
            <a:ext cx="451875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Joe</dc:creator>
</cp:coreProperties>
</file>